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0" r:id="rId4"/>
    <p:sldMasterId id="2147483751" r:id="rId5"/>
    <p:sldMasterId id="21474837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Roboto"/>
      <p:regular r:id="rId39"/>
      <p:bold r:id="rId40"/>
      <p:italic r:id="rId41"/>
      <p:boldItalic r:id="rId42"/>
    </p:embeddedFont>
    <p:embeddedFont>
      <p:font typeface="Montserrat"/>
      <p:regular r:id="rId43"/>
      <p:bold r:id="rId44"/>
      <p:italic r:id="rId45"/>
      <p:boldItalic r:id="rId46"/>
    </p:embeddedFont>
    <p:embeddedFont>
      <p:font typeface="Montserrat Medium"/>
      <p:regular r:id="rId47"/>
      <p:bold r:id="rId48"/>
      <p:italic r:id="rId49"/>
      <p:boldItalic r:id="rId50"/>
    </p:embeddedFont>
    <p:embeddedFont>
      <p:font typeface="Montserrat ExtraBold"/>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ontserratMedium-bold.fntdata"/><Relationship Id="rId47" Type="http://schemas.openxmlformats.org/officeDocument/2006/relationships/font" Target="fonts/MontserratMedium-regular.fntdata"/><Relationship Id="rId49" Type="http://schemas.openxmlformats.org/officeDocument/2006/relationships/font" Target="fonts/MontserratMedium-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regular.fntdata"/><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ExtraBold-bold.fntdata"/><Relationship Id="rId50" Type="http://schemas.openxmlformats.org/officeDocument/2006/relationships/font" Target="fonts/MontserratMedium-boldItalic.fntdata"/><Relationship Id="rId52" Type="http://schemas.openxmlformats.org/officeDocument/2006/relationships/font" Target="fonts/MontserratExtraBol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d1841a17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d1841a17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Emely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d1841a17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d1841a17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Emely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d1e0aa80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d1e0aa80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Emely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d12b5c21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d12b5c21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Lasair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d05c97794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d05c97794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Lasair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d05c97794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d05c97794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Lasair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d05c97794a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d05c97794a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Lasair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d05c97794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d05c97794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Lasair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d109f7576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109f757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Lasair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d109f7576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d109f757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f9cf438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6f9cf438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d05c97794a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d05c97794a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d109f757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d109f757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d0c2189f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d0c2189f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d1f3629a6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d1f3629a6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d1f3629a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d1f3629a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Emely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d1f3629a6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d1f3629a6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Emely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d1f3629a6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d1f3629a6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Emely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d1f3629a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d1f3629a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6ff35963a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6ff35963a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Emely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6ff35963a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6ff35963a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Emely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d12b5c2134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d12b5c2134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d1841a17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d1841a17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d05c97794a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d05c97794a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d12b5c2134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d12b5c2134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d0c2189f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d0c2189f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ffe29e3c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ffe29e3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d05c97794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d05c97794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Lasair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164e133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d164e133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d164e133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d164e133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Ester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442" name="Shape 442"/>
        <p:cNvGrpSpPr/>
        <p:nvPr/>
      </p:nvGrpSpPr>
      <p:grpSpPr>
        <a:xfrm>
          <a:off x="0" y="0"/>
          <a:ext cx="0" cy="0"/>
          <a:chOff x="0" y="0"/>
          <a:chExt cx="0" cy="0"/>
        </a:xfrm>
      </p:grpSpPr>
      <p:sp>
        <p:nvSpPr>
          <p:cNvPr id="443" name="Google Shape;443;p10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44" name="Google Shape;444;p10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45" name="Google Shape;445;p10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10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48" name="Google Shape;448;p10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449" name="Shape 449"/>
        <p:cNvGrpSpPr/>
        <p:nvPr/>
      </p:nvGrpSpPr>
      <p:grpSpPr>
        <a:xfrm>
          <a:off x="0" y="0"/>
          <a:ext cx="0" cy="0"/>
          <a:chOff x="0" y="0"/>
          <a:chExt cx="0" cy="0"/>
        </a:xfrm>
      </p:grpSpPr>
      <p:sp>
        <p:nvSpPr>
          <p:cNvPr id="450" name="Google Shape;450;p10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51" name="Google Shape;451;p10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37"/>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59" name="Google Shape;159;p37"/>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38"/>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38"/>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63" name="Google Shape;163;p38"/>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6" name="Google Shape;166;p39"/>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70" name="Google Shape;170;p40"/>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42"/>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5" name="Google Shape;175;p42"/>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43"/>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178" name="Google Shape;178;p43"/>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179" name="Google Shape;179;p43"/>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4"/>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2" name="Google Shape;182;p44"/>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3" name="Google Shape;183;p44"/>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4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6"/>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88" name="Google Shape;188;p46"/>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9" name="Shape 18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4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2" name="Google Shape;192;p4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9"/>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95" name="Google Shape;195;p49"/>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96" name="Google Shape;196;p49"/>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97" name="Google Shape;197;p49"/>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98" name="Google Shape;198;p49"/>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99" name="Google Shape;199;p49"/>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00" name="Google Shape;200;p49"/>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01" name="Google Shape;201;p49"/>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02" name="Google Shape;202;p49"/>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0"/>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05" name="Google Shape;205;p50"/>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51"/>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208" name="Google Shape;208;p51"/>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52"/>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1" name="Google Shape;211;p52"/>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2" name="Google Shape;212;p52"/>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3" name="Google Shape;213;p52"/>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4" name="Google Shape;214;p5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3"/>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7" name="Google Shape;217;p53"/>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8" name="Google Shape;218;p53"/>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9" name="Google Shape;219;p53"/>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20" name="Google Shape;220;p53"/>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1" name="Google Shape;221;p53"/>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22" name="Google Shape;222;p53"/>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p54"/>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25" name="Google Shape;225;p54"/>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226" name="Shape 226"/>
        <p:cNvGrpSpPr/>
        <p:nvPr/>
      </p:nvGrpSpPr>
      <p:grpSpPr>
        <a:xfrm>
          <a:off x="0" y="0"/>
          <a:ext cx="0" cy="0"/>
          <a:chOff x="0" y="0"/>
          <a:chExt cx="0" cy="0"/>
        </a:xfrm>
      </p:grpSpPr>
      <p:sp>
        <p:nvSpPr>
          <p:cNvPr id="227" name="Google Shape;227;p5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56"/>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5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5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59"/>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6" name="Google Shape;236;p59"/>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7" name="Google Shape;237;p59"/>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8" name="Google Shape;238;p59"/>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39" name="Google Shape;239;p59"/>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6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2" name="Google Shape;242;p60"/>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3" name="Google Shape;243;p60"/>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4" name="Google Shape;244;p60"/>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5" name="Google Shape;245;p60"/>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6" name="Google Shape;246;p60"/>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7" name="Google Shape;247;p60"/>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8" name="Google Shape;248;p60"/>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9" name="Google Shape;249;p60"/>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1"/>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2" name="Google Shape;252;p61"/>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53" name="Google Shape;253;p61"/>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4" name="Google Shape;254;p61"/>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55" name="Google Shape;255;p61"/>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6" name="Google Shape;256;p61"/>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62"/>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9" name="Google Shape;259;p62"/>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0" name="Google Shape;260;p62"/>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1" name="Google Shape;261;p62"/>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2" name="Google Shape;262;p6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3" name="Google Shape;263;p62"/>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4" name="Google Shape;264;p62"/>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5" name="Google Shape;265;p62"/>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6" name="Google Shape;266;p62"/>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7" name="Google Shape;267;p62"/>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8" name="Google Shape;268;p62"/>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9" name="Google Shape;269;p62"/>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70" name="Google Shape;270;p62"/>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63"/>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73" name="Google Shape;273;p63"/>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274" name="Google Shape;274;p63"/>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275" name="Google Shape;275;p63"/>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276" name="Google Shape;276;p63"/>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277" name="Google Shape;277;p63"/>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8" name="Google Shape;278;p63"/>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279" name="Google Shape;279;p63"/>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0" name="Google Shape;280;p63"/>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64"/>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83" name="Google Shape;283;p6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6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6" name="Google Shape;286;p65"/>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6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9" name="Google Shape;289;p66"/>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290" name="Shape 290"/>
        <p:cNvGrpSpPr/>
        <p:nvPr/>
      </p:nvGrpSpPr>
      <p:grpSpPr>
        <a:xfrm>
          <a:off x="0" y="0"/>
          <a:ext cx="0" cy="0"/>
          <a:chOff x="0" y="0"/>
          <a:chExt cx="0" cy="0"/>
        </a:xfrm>
      </p:grpSpPr>
      <p:sp>
        <p:nvSpPr>
          <p:cNvPr id="291" name="Google Shape;291;p67"/>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2" name="Google Shape;292;p67"/>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68"/>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5" name="Google Shape;295;p68"/>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96" name="Google Shape;296;p68"/>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297" name="Shape 297"/>
        <p:cNvGrpSpPr/>
        <p:nvPr/>
      </p:nvGrpSpPr>
      <p:grpSpPr>
        <a:xfrm>
          <a:off x="0" y="0"/>
          <a:ext cx="0" cy="0"/>
          <a:chOff x="0" y="0"/>
          <a:chExt cx="0" cy="0"/>
        </a:xfrm>
      </p:grpSpPr>
      <p:sp>
        <p:nvSpPr>
          <p:cNvPr id="298" name="Google Shape;298;p6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9" name="Google Shape;299;p69"/>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300" name="Shape 300"/>
        <p:cNvGrpSpPr/>
        <p:nvPr/>
      </p:nvGrpSpPr>
      <p:grpSpPr>
        <a:xfrm>
          <a:off x="0" y="0"/>
          <a:ext cx="0" cy="0"/>
          <a:chOff x="0" y="0"/>
          <a:chExt cx="0" cy="0"/>
        </a:xfrm>
      </p:grpSpPr>
      <p:sp>
        <p:nvSpPr>
          <p:cNvPr id="301" name="Google Shape;301;p7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02" name="Google Shape;302;p70"/>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7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08" name="Google Shape;308;p7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7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11" name="Google Shape;311;p7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12" name="Google Shape;312;p7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13" name="Shape 313"/>
        <p:cNvGrpSpPr/>
        <p:nvPr/>
      </p:nvGrpSpPr>
      <p:grpSpPr>
        <a:xfrm>
          <a:off x="0" y="0"/>
          <a:ext cx="0" cy="0"/>
          <a:chOff x="0" y="0"/>
          <a:chExt cx="0" cy="0"/>
        </a:xfrm>
      </p:grpSpPr>
      <p:sp>
        <p:nvSpPr>
          <p:cNvPr id="314" name="Google Shape;314;p7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15" name="Google Shape;315;p7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7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18" name="Google Shape;318;p7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19" name="Google Shape;319;p7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0" name="Shape 320"/>
        <p:cNvGrpSpPr/>
        <p:nvPr/>
      </p:nvGrpSpPr>
      <p:grpSpPr>
        <a:xfrm>
          <a:off x="0" y="0"/>
          <a:ext cx="0" cy="0"/>
          <a:chOff x="0" y="0"/>
          <a:chExt cx="0" cy="0"/>
        </a:xfrm>
      </p:grpSpPr>
      <p:sp>
        <p:nvSpPr>
          <p:cNvPr id="321" name="Google Shape;321;p7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7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24" name="Google Shape;324;p7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25" name="Shape 325"/>
        <p:cNvGrpSpPr/>
        <p:nvPr/>
      </p:nvGrpSpPr>
      <p:grpSpPr>
        <a:xfrm>
          <a:off x="0" y="0"/>
          <a:ext cx="0" cy="0"/>
          <a:chOff x="0" y="0"/>
          <a:chExt cx="0" cy="0"/>
        </a:xfrm>
      </p:grpSpPr>
      <p:sp>
        <p:nvSpPr>
          <p:cNvPr id="326" name="Google Shape;326;p7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327" name="Google Shape;327;p7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28" name="Google Shape;328;p7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7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1" name="Google Shape;331;p7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32" name="Google Shape;332;p7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33" name="Shape 333"/>
        <p:cNvGrpSpPr/>
        <p:nvPr/>
      </p:nvGrpSpPr>
      <p:grpSpPr>
        <a:xfrm>
          <a:off x="0" y="0"/>
          <a:ext cx="0" cy="0"/>
          <a:chOff x="0" y="0"/>
          <a:chExt cx="0" cy="0"/>
        </a:xfrm>
      </p:grpSpPr>
      <p:sp>
        <p:nvSpPr>
          <p:cNvPr id="334" name="Google Shape;334;p8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8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37" name="Google Shape;337;p8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38" name="Shape 3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339" name="Shape 339"/>
        <p:cNvGrpSpPr/>
        <p:nvPr/>
      </p:nvGrpSpPr>
      <p:grpSpPr>
        <a:xfrm>
          <a:off x="0" y="0"/>
          <a:ext cx="0" cy="0"/>
          <a:chOff x="0" y="0"/>
          <a:chExt cx="0" cy="0"/>
        </a:xfrm>
      </p:grpSpPr>
      <p:sp>
        <p:nvSpPr>
          <p:cNvPr id="340" name="Google Shape;340;p8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41" name="Google Shape;341;p8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p8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4" name="Google Shape;344;p8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5" name="Google Shape;345;p8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6" name="Google Shape;346;p8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7" name="Google Shape;347;p8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8" name="Google Shape;348;p8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9" name="Google Shape;349;p8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50" name="Google Shape;350;p8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51" name="Google Shape;351;p8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8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54" name="Google Shape;354;p8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55" name="Shape 355"/>
        <p:cNvGrpSpPr/>
        <p:nvPr/>
      </p:nvGrpSpPr>
      <p:grpSpPr>
        <a:xfrm>
          <a:off x="0" y="0"/>
          <a:ext cx="0" cy="0"/>
          <a:chOff x="0" y="0"/>
          <a:chExt cx="0" cy="0"/>
        </a:xfrm>
      </p:grpSpPr>
      <p:sp>
        <p:nvSpPr>
          <p:cNvPr id="356" name="Google Shape;356;p8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357" name="Google Shape;357;p8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8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0" name="Google Shape;360;p8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1" name="Google Shape;361;p8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2" name="Google Shape;362;p8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3" name="Google Shape;363;p8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364" name="Shape 364"/>
        <p:cNvGrpSpPr/>
        <p:nvPr/>
      </p:nvGrpSpPr>
      <p:grpSpPr>
        <a:xfrm>
          <a:off x="0" y="0"/>
          <a:ext cx="0" cy="0"/>
          <a:chOff x="0" y="0"/>
          <a:chExt cx="0" cy="0"/>
        </a:xfrm>
      </p:grpSpPr>
      <p:sp>
        <p:nvSpPr>
          <p:cNvPr id="365" name="Google Shape;365;p8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6" name="Google Shape;366;p8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7" name="Google Shape;367;p8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8" name="Google Shape;368;p8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9" name="Google Shape;369;p8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70" name="Google Shape;370;p8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71" name="Google Shape;371;p8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372" name="Shape 372"/>
        <p:cNvGrpSpPr/>
        <p:nvPr/>
      </p:nvGrpSpPr>
      <p:grpSpPr>
        <a:xfrm>
          <a:off x="0" y="0"/>
          <a:ext cx="0" cy="0"/>
          <a:chOff x="0" y="0"/>
          <a:chExt cx="0" cy="0"/>
        </a:xfrm>
      </p:grpSpPr>
      <p:sp>
        <p:nvSpPr>
          <p:cNvPr id="373" name="Google Shape;373;p8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74" name="Google Shape;374;p8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375" name="Shape 375"/>
        <p:cNvGrpSpPr/>
        <p:nvPr/>
      </p:nvGrpSpPr>
      <p:grpSpPr>
        <a:xfrm>
          <a:off x="0" y="0"/>
          <a:ext cx="0" cy="0"/>
          <a:chOff x="0" y="0"/>
          <a:chExt cx="0" cy="0"/>
        </a:xfrm>
      </p:grpSpPr>
      <p:sp>
        <p:nvSpPr>
          <p:cNvPr id="376" name="Google Shape;376;p9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377" name="Shape 377"/>
        <p:cNvGrpSpPr/>
        <p:nvPr/>
      </p:nvGrpSpPr>
      <p:grpSpPr>
        <a:xfrm>
          <a:off x="0" y="0"/>
          <a:ext cx="0" cy="0"/>
          <a:chOff x="0" y="0"/>
          <a:chExt cx="0" cy="0"/>
        </a:xfrm>
      </p:grpSpPr>
      <p:sp>
        <p:nvSpPr>
          <p:cNvPr id="378" name="Google Shape;378;p9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379" name="Shape 379"/>
        <p:cNvGrpSpPr/>
        <p:nvPr/>
      </p:nvGrpSpPr>
      <p:grpSpPr>
        <a:xfrm>
          <a:off x="0" y="0"/>
          <a:ext cx="0" cy="0"/>
          <a:chOff x="0" y="0"/>
          <a:chExt cx="0" cy="0"/>
        </a:xfrm>
      </p:grpSpPr>
      <p:sp>
        <p:nvSpPr>
          <p:cNvPr id="380" name="Google Shape;380;p9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381" name="Shape 381"/>
        <p:cNvGrpSpPr/>
        <p:nvPr/>
      </p:nvGrpSpPr>
      <p:grpSpPr>
        <a:xfrm>
          <a:off x="0" y="0"/>
          <a:ext cx="0" cy="0"/>
          <a:chOff x="0" y="0"/>
          <a:chExt cx="0" cy="0"/>
        </a:xfrm>
      </p:grpSpPr>
      <p:sp>
        <p:nvSpPr>
          <p:cNvPr id="382" name="Google Shape;382;p9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383" name="Shape 383"/>
        <p:cNvGrpSpPr/>
        <p:nvPr/>
      </p:nvGrpSpPr>
      <p:grpSpPr>
        <a:xfrm>
          <a:off x="0" y="0"/>
          <a:ext cx="0" cy="0"/>
          <a:chOff x="0" y="0"/>
          <a:chExt cx="0" cy="0"/>
        </a:xfrm>
      </p:grpSpPr>
      <p:sp>
        <p:nvSpPr>
          <p:cNvPr id="384" name="Google Shape;384;p9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85" name="Google Shape;385;p9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86" name="Google Shape;386;p9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87" name="Google Shape;387;p9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88" name="Google Shape;388;p9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389" name="Shape 389"/>
        <p:cNvGrpSpPr/>
        <p:nvPr/>
      </p:nvGrpSpPr>
      <p:grpSpPr>
        <a:xfrm>
          <a:off x="0" y="0"/>
          <a:ext cx="0" cy="0"/>
          <a:chOff x="0" y="0"/>
          <a:chExt cx="0" cy="0"/>
        </a:xfrm>
      </p:grpSpPr>
      <p:sp>
        <p:nvSpPr>
          <p:cNvPr id="390" name="Google Shape;390;p9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1" name="Google Shape;391;p9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2" name="Google Shape;392;p9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3" name="Google Shape;393;p9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4" name="Google Shape;394;p9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5" name="Google Shape;395;p9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6" name="Google Shape;396;p9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7" name="Google Shape;397;p9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8" name="Google Shape;398;p9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399" name="Shape 399"/>
        <p:cNvGrpSpPr/>
        <p:nvPr/>
      </p:nvGrpSpPr>
      <p:grpSpPr>
        <a:xfrm>
          <a:off x="0" y="0"/>
          <a:ext cx="0" cy="0"/>
          <a:chOff x="0" y="0"/>
          <a:chExt cx="0" cy="0"/>
        </a:xfrm>
      </p:grpSpPr>
      <p:sp>
        <p:nvSpPr>
          <p:cNvPr id="400" name="Google Shape;400;p9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1" name="Google Shape;401;p9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02" name="Google Shape;402;p9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3" name="Google Shape;403;p9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04" name="Google Shape;404;p9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5" name="Google Shape;405;p9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9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8" name="Google Shape;408;p9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9" name="Google Shape;409;p9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0" name="Google Shape;410;p9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1" name="Google Shape;411;p9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12" name="Google Shape;412;p9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3" name="Google Shape;413;p9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4" name="Google Shape;414;p9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5" name="Google Shape;415;p9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6" name="Google Shape;416;p9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7" name="Google Shape;417;p9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8" name="Google Shape;418;p9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9" name="Google Shape;419;p9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420" name="Shape 420"/>
        <p:cNvGrpSpPr/>
        <p:nvPr/>
      </p:nvGrpSpPr>
      <p:grpSpPr>
        <a:xfrm>
          <a:off x="0" y="0"/>
          <a:ext cx="0" cy="0"/>
          <a:chOff x="0" y="0"/>
          <a:chExt cx="0" cy="0"/>
        </a:xfrm>
      </p:grpSpPr>
      <p:sp>
        <p:nvSpPr>
          <p:cNvPr id="421" name="Google Shape;421;p9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22" name="Google Shape;422;p9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23" name="Google Shape;423;p9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24" name="Google Shape;424;p9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25" name="Google Shape;425;p9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26" name="Google Shape;426;p9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27" name="Google Shape;427;p9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28" name="Google Shape;428;p9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29" name="Google Shape;429;p9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430" name="Shape 430"/>
        <p:cNvGrpSpPr/>
        <p:nvPr/>
      </p:nvGrpSpPr>
      <p:grpSpPr>
        <a:xfrm>
          <a:off x="0" y="0"/>
          <a:ext cx="0" cy="0"/>
          <a:chOff x="0" y="0"/>
          <a:chExt cx="0" cy="0"/>
        </a:xfrm>
      </p:grpSpPr>
      <p:sp>
        <p:nvSpPr>
          <p:cNvPr id="431" name="Google Shape;431;p9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32" name="Google Shape;432;p9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433" name="Shape 433"/>
        <p:cNvGrpSpPr/>
        <p:nvPr/>
      </p:nvGrpSpPr>
      <p:grpSpPr>
        <a:xfrm>
          <a:off x="0" y="0"/>
          <a:ext cx="0" cy="0"/>
          <a:chOff x="0" y="0"/>
          <a:chExt cx="0" cy="0"/>
        </a:xfrm>
      </p:grpSpPr>
      <p:sp>
        <p:nvSpPr>
          <p:cNvPr id="434" name="Google Shape;434;p10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5" name="Google Shape;435;p10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436" name="Shape 436"/>
        <p:cNvGrpSpPr/>
        <p:nvPr/>
      </p:nvGrpSpPr>
      <p:grpSpPr>
        <a:xfrm>
          <a:off x="0" y="0"/>
          <a:ext cx="0" cy="0"/>
          <a:chOff x="0" y="0"/>
          <a:chExt cx="0" cy="0"/>
        </a:xfrm>
      </p:grpSpPr>
      <p:sp>
        <p:nvSpPr>
          <p:cNvPr id="437" name="Google Shape;437;p10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8" name="Google Shape;438;p10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439" name="Shape 439"/>
        <p:cNvGrpSpPr/>
        <p:nvPr/>
      </p:nvGrpSpPr>
      <p:grpSpPr>
        <a:xfrm>
          <a:off x="0" y="0"/>
          <a:ext cx="0" cy="0"/>
          <a:chOff x="0" y="0"/>
          <a:chExt cx="0" cy="0"/>
        </a:xfrm>
      </p:grpSpPr>
      <p:sp>
        <p:nvSpPr>
          <p:cNvPr id="440" name="Google Shape;440;p10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41" name="Google Shape;441;p10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4.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29" Type="http://schemas.openxmlformats.org/officeDocument/2006/relationships/slideLayout" Target="../slideLayouts/slideLayout63.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11" Type="http://schemas.openxmlformats.org/officeDocument/2006/relationships/slideLayout" Target="../slideLayouts/slideLayout45.xml"/><Relationship Id="rId33" Type="http://schemas.openxmlformats.org/officeDocument/2006/relationships/slideLayout" Target="../slideLayouts/slideLayout67.xml"/><Relationship Id="rId10" Type="http://schemas.openxmlformats.org/officeDocument/2006/relationships/slideLayout" Target="../slideLayouts/slideLayout44.xml"/><Relationship Id="rId32" Type="http://schemas.openxmlformats.org/officeDocument/2006/relationships/slideLayout" Target="../slideLayouts/slideLayout66.xml"/><Relationship Id="rId13" Type="http://schemas.openxmlformats.org/officeDocument/2006/relationships/slideLayout" Target="../slideLayouts/slideLayout47.xml"/><Relationship Id="rId35" Type="http://schemas.openxmlformats.org/officeDocument/2006/relationships/theme" Target="../theme/theme3.xml"/><Relationship Id="rId12" Type="http://schemas.openxmlformats.org/officeDocument/2006/relationships/slideLayout" Target="../slideLayouts/slideLayout46.xml"/><Relationship Id="rId34" Type="http://schemas.openxmlformats.org/officeDocument/2006/relationships/slideLayout" Target="../slideLayouts/slideLayout68.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8.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25" Type="http://schemas.openxmlformats.org/officeDocument/2006/relationships/slideLayout" Target="../slideLayouts/slideLayout93.xml"/><Relationship Id="rId28" Type="http://schemas.openxmlformats.org/officeDocument/2006/relationships/slideLayout" Target="../slideLayouts/slideLayout96.xml"/><Relationship Id="rId27" Type="http://schemas.openxmlformats.org/officeDocument/2006/relationships/slideLayout" Target="../slideLayouts/slideLayout95.xml"/><Relationship Id="rId5" Type="http://schemas.openxmlformats.org/officeDocument/2006/relationships/slideLayout" Target="../slideLayouts/slideLayout73.xml"/><Relationship Id="rId6" Type="http://schemas.openxmlformats.org/officeDocument/2006/relationships/slideLayout" Target="../slideLayouts/slideLayout74.xml"/><Relationship Id="rId29" Type="http://schemas.openxmlformats.org/officeDocument/2006/relationships/slideLayout" Target="../slideLayouts/slideLayout97.xml"/><Relationship Id="rId7" Type="http://schemas.openxmlformats.org/officeDocument/2006/relationships/slideLayout" Target="../slideLayouts/slideLayout75.xml"/><Relationship Id="rId8" Type="http://schemas.openxmlformats.org/officeDocument/2006/relationships/slideLayout" Target="../slideLayouts/slideLayout76.xml"/><Relationship Id="rId31" Type="http://schemas.openxmlformats.org/officeDocument/2006/relationships/slideLayout" Target="../slideLayouts/slideLayout99.xml"/><Relationship Id="rId30" Type="http://schemas.openxmlformats.org/officeDocument/2006/relationships/slideLayout" Target="../slideLayouts/slideLayout98.xml"/><Relationship Id="rId11" Type="http://schemas.openxmlformats.org/officeDocument/2006/relationships/slideLayout" Target="../slideLayouts/slideLayout79.xml"/><Relationship Id="rId33" Type="http://schemas.openxmlformats.org/officeDocument/2006/relationships/slideLayout" Target="../slideLayouts/slideLayout101.xml"/><Relationship Id="rId10" Type="http://schemas.openxmlformats.org/officeDocument/2006/relationships/slideLayout" Target="../slideLayouts/slideLayout78.xml"/><Relationship Id="rId32" Type="http://schemas.openxmlformats.org/officeDocument/2006/relationships/slideLayout" Target="../slideLayouts/slideLayout100.xml"/><Relationship Id="rId13" Type="http://schemas.openxmlformats.org/officeDocument/2006/relationships/slideLayout" Target="../slideLayouts/slideLayout81.xml"/><Relationship Id="rId35" Type="http://schemas.openxmlformats.org/officeDocument/2006/relationships/theme" Target="../theme/theme2.xml"/><Relationship Id="rId12" Type="http://schemas.openxmlformats.org/officeDocument/2006/relationships/slideLayout" Target="../slideLayouts/slideLayout80.xml"/><Relationship Id="rId34" Type="http://schemas.openxmlformats.org/officeDocument/2006/relationships/slideLayout" Target="../slideLayouts/slideLayout102.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9" Type="http://schemas.openxmlformats.org/officeDocument/2006/relationships/slideLayout" Target="../slideLayouts/slideLayout87.xml"/><Relationship Id="rId1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54" name="Shape 154"/>
        <p:cNvGrpSpPr/>
        <p:nvPr/>
      </p:nvGrpSpPr>
      <p:grpSpPr>
        <a:xfrm>
          <a:off x="0" y="0"/>
          <a:ext cx="0" cy="0"/>
          <a:chOff x="0" y="0"/>
          <a:chExt cx="0" cy="0"/>
        </a:xfrm>
      </p:grpSpPr>
      <p:sp>
        <p:nvSpPr>
          <p:cNvPr id="155" name="Google Shape;155;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156" name="Google Shape;156;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03" name="Shape 303"/>
        <p:cNvGrpSpPr/>
        <p:nvPr/>
      </p:nvGrpSpPr>
      <p:grpSpPr>
        <a:xfrm>
          <a:off x="0" y="0"/>
          <a:ext cx="0" cy="0"/>
          <a:chOff x="0" y="0"/>
          <a:chExt cx="0" cy="0"/>
        </a:xfrm>
      </p:grpSpPr>
      <p:sp>
        <p:nvSpPr>
          <p:cNvPr id="304" name="Google Shape;304;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305" name="Google Shape;305;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drive.google.com/file/d/1D_2sz6FbQqCac3l6-enojpE4TDllL_77/view" TargetMode="External"/><Relationship Id="rId4" Type="http://schemas.openxmlformats.org/officeDocument/2006/relationships/image" Target="../media/image6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hyperlink" Target="http://drive.google.com/file/d/1k41wfwc7xAH9Mhl7pBYRPe-8N3IpaYCs/view" TargetMode="External"/><Relationship Id="rId4" Type="http://schemas.openxmlformats.org/officeDocument/2006/relationships/image" Target="../media/image5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75.png"/><Relationship Id="rId4" Type="http://schemas.openxmlformats.org/officeDocument/2006/relationships/image" Target="../media/image64.png"/><Relationship Id="rId5" Type="http://schemas.openxmlformats.org/officeDocument/2006/relationships/image" Target="../media/image63.jpg"/><Relationship Id="rId6"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69.png"/><Relationship Id="rId4" Type="http://schemas.openxmlformats.org/officeDocument/2006/relationships/image" Target="../media/image65.png"/><Relationship Id="rId5" Type="http://schemas.openxmlformats.org/officeDocument/2006/relationships/image" Target="../media/image63.jpg"/><Relationship Id="rId6"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76.png"/><Relationship Id="rId4" Type="http://schemas.openxmlformats.org/officeDocument/2006/relationships/image" Target="../media/image84.png"/><Relationship Id="rId5" Type="http://schemas.openxmlformats.org/officeDocument/2006/relationships/image" Target="../media/image71.png"/><Relationship Id="rId6" Type="http://schemas.openxmlformats.org/officeDocument/2006/relationships/image" Target="../media/image63.jpg"/><Relationship Id="rId7"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72.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73.png"/><Relationship Id="rId4" Type="http://schemas.openxmlformats.org/officeDocument/2006/relationships/image" Target="../media/image80.png"/><Relationship Id="rId5"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85.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 Id="rId3" Type="http://schemas.openxmlformats.org/officeDocument/2006/relationships/image" Target="../media/image83.png"/><Relationship Id="rId4" Type="http://schemas.openxmlformats.org/officeDocument/2006/relationships/image" Target="../media/image89.png"/><Relationship Id="rId5" Type="http://schemas.openxmlformats.org/officeDocument/2006/relationships/image" Target="../media/image91.png"/><Relationship Id="rId6"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4.xml"/><Relationship Id="rId3" Type="http://schemas.openxmlformats.org/officeDocument/2006/relationships/image" Target="../media/image92.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 Id="rId3" Type="http://schemas.openxmlformats.org/officeDocument/2006/relationships/image" Target="../media/image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 Id="rId3" Type="http://schemas.openxmlformats.org/officeDocument/2006/relationships/image" Target="../media/image9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7.xml"/><Relationship Id="rId3" Type="http://schemas.openxmlformats.org/officeDocument/2006/relationships/image" Target="../media/image93.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06"/>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SQL Injection Protection </a:t>
            </a:r>
            <a:endParaRPr/>
          </a:p>
        </p:txBody>
      </p:sp>
      <p:sp>
        <p:nvSpPr>
          <p:cNvPr id="457" name="Google Shape;457;p106"/>
          <p:cNvSpPr txBox="1"/>
          <p:nvPr>
            <p:ph idx="1" type="subTitle"/>
          </p:nvPr>
        </p:nvSpPr>
        <p:spPr>
          <a:xfrm>
            <a:off x="2001150" y="252100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Through an implementation of a website simulation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1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15" name="Google Shape;515;p115"/>
          <p:cNvSpPr txBox="1"/>
          <p:nvPr>
            <p:ph idx="1" type="body"/>
          </p:nvPr>
        </p:nvSpPr>
        <p:spPr>
          <a:xfrm>
            <a:off x="938500" y="1465150"/>
            <a:ext cx="4946400" cy="17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Users interact with the website by navigating to the Find Tickets page, where they search for desired tickets. The Purchase button is prominently displayed on available tickets. If logged in, the user's purchase request is processed; if not logged in, they are redirected to the login page for authentication.</a:t>
            </a:r>
            <a:endParaRPr/>
          </a:p>
        </p:txBody>
      </p:sp>
      <p:sp>
        <p:nvSpPr>
          <p:cNvPr id="516" name="Google Shape;516;p115"/>
          <p:cNvSpPr txBox="1"/>
          <p:nvPr/>
        </p:nvSpPr>
        <p:spPr>
          <a:xfrm>
            <a:off x="938500" y="902800"/>
            <a:ext cx="62388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Montserrat"/>
                <a:ea typeface="Montserrat"/>
                <a:cs typeface="Montserrat"/>
                <a:sym typeface="Montserrat"/>
              </a:rPr>
              <a:t>Purchase Button Functionality: Front-End </a:t>
            </a:r>
            <a:endParaRPr sz="1700">
              <a:solidFill>
                <a:schemeClr val="lt2"/>
              </a:solidFill>
              <a:latin typeface="Montserrat"/>
              <a:ea typeface="Montserrat"/>
              <a:cs typeface="Montserrat"/>
              <a:sym typeface="Montserrat"/>
            </a:endParaRPr>
          </a:p>
        </p:txBody>
      </p:sp>
      <p:pic>
        <p:nvPicPr>
          <p:cNvPr id="517" name="Google Shape;517;p115"/>
          <p:cNvPicPr preferRelativeResize="0"/>
          <p:nvPr/>
        </p:nvPicPr>
        <p:blipFill rotWithShape="1">
          <a:blip r:embed="rId3">
            <a:alphaModFix/>
          </a:blip>
          <a:srcRect b="13539" l="2110" r="9589" t="18150"/>
          <a:stretch/>
        </p:blipFill>
        <p:spPr>
          <a:xfrm>
            <a:off x="917238" y="3324675"/>
            <a:ext cx="4671816" cy="1591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23" name="Google Shape;523;p116"/>
          <p:cNvSpPr txBox="1"/>
          <p:nvPr>
            <p:ph idx="1" type="body"/>
          </p:nvPr>
        </p:nvSpPr>
        <p:spPr>
          <a:xfrm>
            <a:off x="938500" y="1465150"/>
            <a:ext cx="6238800" cy="17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Flask receives a POST request from the client-side, validating user authentication and ticket data. It then calls the update_availability function in query.py to update the database, marking the selected ticket as unavailable and adding it to the user's ticket inventory. This backend process ensures data integrity and transactional consistency, confirming the successful purchase and redirecting the user to the home page for a seamless browsing experience.</a:t>
            </a:r>
            <a:endParaRPr/>
          </a:p>
        </p:txBody>
      </p:sp>
      <p:sp>
        <p:nvSpPr>
          <p:cNvPr id="524" name="Google Shape;524;p116"/>
          <p:cNvSpPr txBox="1"/>
          <p:nvPr/>
        </p:nvSpPr>
        <p:spPr>
          <a:xfrm>
            <a:off x="938500" y="902800"/>
            <a:ext cx="62388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Montserrat"/>
                <a:ea typeface="Montserrat"/>
                <a:cs typeface="Montserrat"/>
                <a:sym typeface="Montserrat"/>
              </a:rPr>
              <a:t>Purchase Button Functionality: Back-End</a:t>
            </a:r>
            <a:endParaRPr sz="1700">
              <a:solidFill>
                <a:schemeClr val="lt2"/>
              </a:solidFill>
              <a:latin typeface="Montserrat"/>
              <a:ea typeface="Montserrat"/>
              <a:cs typeface="Montserrat"/>
              <a:sym typeface="Montserrat"/>
            </a:endParaRPr>
          </a:p>
        </p:txBody>
      </p:sp>
      <p:pic>
        <p:nvPicPr>
          <p:cNvPr id="525" name="Google Shape;525;p116"/>
          <p:cNvPicPr preferRelativeResize="0"/>
          <p:nvPr/>
        </p:nvPicPr>
        <p:blipFill rotWithShape="1">
          <a:blip r:embed="rId3">
            <a:alphaModFix/>
          </a:blip>
          <a:srcRect b="12924" l="2833" r="1454" t="4437"/>
          <a:stretch/>
        </p:blipFill>
        <p:spPr>
          <a:xfrm>
            <a:off x="942535" y="3361300"/>
            <a:ext cx="7258919" cy="160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31" name="Google Shape;531;p117"/>
          <p:cNvSpPr txBox="1"/>
          <p:nvPr>
            <p:ph idx="1" type="body"/>
          </p:nvPr>
        </p:nvSpPr>
        <p:spPr>
          <a:xfrm>
            <a:off x="938500" y="1465150"/>
            <a:ext cx="6238800" cy="17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user accounts are maintained by a database within MySQL. An entry is added when a user interacts with the create account page, submitting a needed information. When the user hits submit a POST request is sent to the flask application that then creates a query adding the information to the database. This information is then used when a user logs in to the site.</a:t>
            </a:r>
            <a:endParaRPr/>
          </a:p>
        </p:txBody>
      </p:sp>
      <p:sp>
        <p:nvSpPr>
          <p:cNvPr id="532" name="Google Shape;532;p117"/>
          <p:cNvSpPr txBox="1"/>
          <p:nvPr/>
        </p:nvSpPr>
        <p:spPr>
          <a:xfrm>
            <a:off x="938500" y="902800"/>
            <a:ext cx="62388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Montserrat"/>
                <a:ea typeface="Montserrat"/>
                <a:cs typeface="Montserrat"/>
                <a:sym typeface="Montserrat"/>
              </a:rPr>
              <a:t>User Accounts</a:t>
            </a:r>
            <a:endParaRPr sz="1700">
              <a:solidFill>
                <a:schemeClr val="lt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18"/>
          <p:cNvSpPr txBox="1"/>
          <p:nvPr>
            <p:ph type="title"/>
          </p:nvPr>
        </p:nvSpPr>
        <p:spPr>
          <a:xfrm>
            <a:off x="2380050" y="430100"/>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Layout</a:t>
            </a:r>
            <a:endParaRPr/>
          </a:p>
        </p:txBody>
      </p:sp>
      <p:sp>
        <p:nvSpPr>
          <p:cNvPr id="538" name="Google Shape;538;p118"/>
          <p:cNvSpPr txBox="1"/>
          <p:nvPr/>
        </p:nvSpPr>
        <p:spPr>
          <a:xfrm>
            <a:off x="2380050" y="1371500"/>
            <a:ext cx="4383900" cy="210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To create a versatile attack surface we decided to mimic a ticket purchasing site. </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rPr lang="en">
                <a:solidFill>
                  <a:schemeClr val="lt1"/>
                </a:solidFill>
                <a:latin typeface="Montserrat"/>
                <a:ea typeface="Montserrat"/>
                <a:cs typeface="Montserrat"/>
                <a:sym typeface="Montserrat"/>
              </a:rPr>
              <a:t>Our site has three primary areas where an SQL injection attack can be implemented:</a:t>
            </a:r>
            <a:endParaRPr>
              <a:solidFill>
                <a:schemeClr val="lt1"/>
              </a:solidFill>
              <a:latin typeface="Montserrat"/>
              <a:ea typeface="Montserrat"/>
              <a:cs typeface="Montserrat"/>
              <a:sym typeface="Montserrat"/>
            </a:endParaRPr>
          </a:p>
          <a:p>
            <a:pPr indent="-317500" lvl="0" marL="457200" rtl="0" algn="l">
              <a:spcBef>
                <a:spcPts val="160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User login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User account creation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Ticket searches</a:t>
            </a:r>
            <a:endParaRPr>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19"/>
          <p:cNvSpPr txBox="1"/>
          <p:nvPr>
            <p:ph type="title"/>
          </p:nvPr>
        </p:nvSpPr>
        <p:spPr>
          <a:xfrm>
            <a:off x="1495500" y="208175"/>
            <a:ext cx="6153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Walkthrough- User account creation </a:t>
            </a:r>
            <a:endParaRPr/>
          </a:p>
        </p:txBody>
      </p:sp>
      <p:pic>
        <p:nvPicPr>
          <p:cNvPr id="544" name="Google Shape;544;p119" title="userAccountCreation.webm">
            <a:hlinkClick r:id="rId3"/>
          </p:cNvPr>
          <p:cNvPicPr preferRelativeResize="0"/>
          <p:nvPr/>
        </p:nvPicPr>
        <p:blipFill>
          <a:blip r:embed="rId4">
            <a:alphaModFix/>
          </a:blip>
          <a:stretch>
            <a:fillRect/>
          </a:stretch>
        </p:blipFill>
        <p:spPr>
          <a:xfrm>
            <a:off x="1495499" y="777300"/>
            <a:ext cx="6152999" cy="3516610"/>
          </a:xfrm>
          <a:prstGeom prst="rect">
            <a:avLst/>
          </a:prstGeom>
          <a:noFill/>
          <a:ln>
            <a:noFill/>
          </a:ln>
        </p:spPr>
      </p:pic>
      <p:sp>
        <p:nvSpPr>
          <p:cNvPr id="545" name="Google Shape;545;p119"/>
          <p:cNvSpPr txBox="1"/>
          <p:nvPr/>
        </p:nvSpPr>
        <p:spPr>
          <a:xfrm>
            <a:off x="1545600" y="4388125"/>
            <a:ext cx="37470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Montserrat"/>
                <a:ea typeface="Montserrat"/>
                <a:cs typeface="Montserrat"/>
                <a:sym typeface="Montserrat"/>
              </a:rPr>
              <a:t>* videos were recorded prior to some code changes and latest version may contain some minimal visual changes</a:t>
            </a:r>
            <a:endParaRPr sz="9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20"/>
          <p:cNvSpPr txBox="1"/>
          <p:nvPr>
            <p:ph type="title"/>
          </p:nvPr>
        </p:nvSpPr>
        <p:spPr>
          <a:xfrm>
            <a:off x="1716600" y="280275"/>
            <a:ext cx="5710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Walkthrough- Ticket purchasing</a:t>
            </a:r>
            <a:endParaRPr/>
          </a:p>
        </p:txBody>
      </p:sp>
      <p:pic>
        <p:nvPicPr>
          <p:cNvPr id="551" name="Google Shape;551;p120" title="buyingTicket.webm">
            <a:hlinkClick r:id="rId3"/>
          </p:cNvPr>
          <p:cNvPicPr preferRelativeResize="0"/>
          <p:nvPr/>
        </p:nvPicPr>
        <p:blipFill>
          <a:blip r:embed="rId4">
            <a:alphaModFix/>
          </a:blip>
          <a:stretch>
            <a:fillRect/>
          </a:stretch>
        </p:blipFill>
        <p:spPr>
          <a:xfrm>
            <a:off x="1543687" y="810350"/>
            <a:ext cx="6056627" cy="3461524"/>
          </a:xfrm>
          <a:prstGeom prst="rect">
            <a:avLst/>
          </a:prstGeom>
          <a:noFill/>
          <a:ln>
            <a:noFill/>
          </a:ln>
        </p:spPr>
      </p:pic>
      <p:sp>
        <p:nvSpPr>
          <p:cNvPr id="552" name="Google Shape;552;p120"/>
          <p:cNvSpPr txBox="1"/>
          <p:nvPr/>
        </p:nvSpPr>
        <p:spPr>
          <a:xfrm>
            <a:off x="114375" y="939250"/>
            <a:ext cx="1252200" cy="22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Montserrat"/>
                <a:ea typeface="Montserrat"/>
                <a:cs typeface="Montserrat"/>
                <a:sym typeface="Montserrat"/>
              </a:rPr>
              <a:t>* videos were recorded prior to some code changes and latest version may contain some minimal visual changes</a:t>
            </a:r>
            <a:endParaRPr sz="9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21"/>
          <p:cNvSpPr txBox="1"/>
          <p:nvPr>
            <p:ph type="title"/>
          </p:nvPr>
        </p:nvSpPr>
        <p:spPr>
          <a:xfrm>
            <a:off x="2111325" y="261150"/>
            <a:ext cx="3882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Behind The Scenes- User account creation </a:t>
            </a:r>
            <a:endParaRPr/>
          </a:p>
        </p:txBody>
      </p:sp>
      <p:pic>
        <p:nvPicPr>
          <p:cNvPr id="558" name="Google Shape;558;p121"/>
          <p:cNvPicPr preferRelativeResize="0"/>
          <p:nvPr/>
        </p:nvPicPr>
        <p:blipFill>
          <a:blip r:embed="rId3">
            <a:alphaModFix/>
          </a:blip>
          <a:stretch>
            <a:fillRect/>
          </a:stretch>
        </p:blipFill>
        <p:spPr>
          <a:xfrm>
            <a:off x="530075" y="1495962"/>
            <a:ext cx="2436749" cy="1480650"/>
          </a:xfrm>
          <a:prstGeom prst="rect">
            <a:avLst/>
          </a:prstGeom>
          <a:noFill/>
          <a:ln>
            <a:noFill/>
          </a:ln>
          <a:effectLst>
            <a:outerShdw blurRad="57150" rotWithShape="0" algn="bl" dir="5400000" dist="19050">
              <a:srgbClr val="000000">
                <a:alpha val="50000"/>
              </a:srgbClr>
            </a:outerShdw>
          </a:effectLst>
        </p:spPr>
      </p:pic>
      <p:sp>
        <p:nvSpPr>
          <p:cNvPr id="559" name="Google Shape;559;p121"/>
          <p:cNvSpPr/>
          <p:nvPr/>
        </p:nvSpPr>
        <p:spPr>
          <a:xfrm>
            <a:off x="3225250" y="2156805"/>
            <a:ext cx="2350500" cy="21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560" name="Google Shape;560;p121"/>
          <p:cNvPicPr preferRelativeResize="0"/>
          <p:nvPr/>
        </p:nvPicPr>
        <p:blipFill>
          <a:blip r:embed="rId4">
            <a:alphaModFix/>
          </a:blip>
          <a:stretch>
            <a:fillRect/>
          </a:stretch>
        </p:blipFill>
        <p:spPr>
          <a:xfrm>
            <a:off x="5668600" y="1333000"/>
            <a:ext cx="2615650" cy="1806575"/>
          </a:xfrm>
          <a:prstGeom prst="rect">
            <a:avLst/>
          </a:prstGeom>
          <a:noFill/>
          <a:ln>
            <a:noFill/>
          </a:ln>
          <a:effectLst>
            <a:outerShdw blurRad="57150" rotWithShape="0" algn="bl" dir="5400000" dist="19050">
              <a:srgbClr val="000000">
                <a:alpha val="50000"/>
              </a:srgbClr>
            </a:outerShdw>
          </a:effectLst>
        </p:spPr>
      </p:pic>
      <p:sp>
        <p:nvSpPr>
          <p:cNvPr id="561" name="Google Shape;561;p121"/>
          <p:cNvSpPr txBox="1"/>
          <p:nvPr/>
        </p:nvSpPr>
        <p:spPr>
          <a:xfrm>
            <a:off x="3245938" y="1684600"/>
            <a:ext cx="2203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HTTP POST allows us to get the</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u</a:t>
            </a:r>
            <a:r>
              <a:rPr lang="en" sz="1000">
                <a:solidFill>
                  <a:schemeClr val="dk2"/>
                </a:solidFill>
                <a:latin typeface="Montserrat"/>
                <a:ea typeface="Montserrat"/>
                <a:cs typeface="Montserrat"/>
                <a:sym typeface="Montserrat"/>
              </a:rPr>
              <a:t>ser input after they hit submit.</a:t>
            </a:r>
            <a:endParaRPr sz="1000">
              <a:solidFill>
                <a:schemeClr val="dk2"/>
              </a:solidFill>
              <a:latin typeface="Montserrat"/>
              <a:ea typeface="Montserrat"/>
              <a:cs typeface="Montserrat"/>
              <a:sym typeface="Montserrat"/>
            </a:endParaRPr>
          </a:p>
        </p:txBody>
      </p:sp>
      <p:pic>
        <p:nvPicPr>
          <p:cNvPr id="562" name="Google Shape;562;p121"/>
          <p:cNvPicPr preferRelativeResize="0"/>
          <p:nvPr/>
        </p:nvPicPr>
        <p:blipFill rotWithShape="1">
          <a:blip r:embed="rId5">
            <a:alphaModFix/>
          </a:blip>
          <a:srcRect b="24906" l="29373" r="24931" t="25987"/>
          <a:stretch/>
        </p:blipFill>
        <p:spPr>
          <a:xfrm>
            <a:off x="3778363" y="3438925"/>
            <a:ext cx="1854774" cy="1018751"/>
          </a:xfrm>
          <a:prstGeom prst="rect">
            <a:avLst/>
          </a:prstGeom>
          <a:noFill/>
          <a:ln>
            <a:noFill/>
          </a:ln>
          <a:effectLst>
            <a:outerShdw blurRad="57150" rotWithShape="0" algn="bl" dir="5400000" dist="19050">
              <a:srgbClr val="000000">
                <a:alpha val="50000"/>
              </a:srgbClr>
            </a:outerShdw>
          </a:effectLst>
        </p:spPr>
      </p:pic>
      <p:sp>
        <p:nvSpPr>
          <p:cNvPr id="563" name="Google Shape;563;p121"/>
          <p:cNvSpPr/>
          <p:nvPr/>
        </p:nvSpPr>
        <p:spPr>
          <a:xfrm rot="9821709">
            <a:off x="5686237" y="3266874"/>
            <a:ext cx="939276" cy="22660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64" name="Google Shape;564;p121"/>
          <p:cNvSpPr txBox="1"/>
          <p:nvPr/>
        </p:nvSpPr>
        <p:spPr>
          <a:xfrm>
            <a:off x="5697625" y="3601275"/>
            <a:ext cx="1716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The input is then used to make a SQL query looking to see if the user does not already e</a:t>
            </a:r>
            <a:r>
              <a:rPr lang="en" sz="1000">
                <a:solidFill>
                  <a:schemeClr val="dk2"/>
                </a:solidFill>
                <a:latin typeface="Montserrat"/>
                <a:ea typeface="Montserrat"/>
                <a:cs typeface="Montserrat"/>
                <a:sym typeface="Montserrat"/>
              </a:rPr>
              <a:t>xist. </a:t>
            </a:r>
            <a:endParaRPr/>
          </a:p>
        </p:txBody>
      </p:sp>
      <p:sp>
        <p:nvSpPr>
          <p:cNvPr id="565" name="Google Shape;565;p121"/>
          <p:cNvSpPr/>
          <p:nvPr/>
        </p:nvSpPr>
        <p:spPr>
          <a:xfrm rot="-10797284">
            <a:off x="1749250" y="3771750"/>
            <a:ext cx="1898401" cy="22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566" name="Google Shape;566;p121"/>
          <p:cNvPicPr preferRelativeResize="0"/>
          <p:nvPr/>
        </p:nvPicPr>
        <p:blipFill rotWithShape="1">
          <a:blip r:embed="rId6">
            <a:alphaModFix/>
          </a:blip>
          <a:srcRect b="15812" l="24419" r="24419" t="16030"/>
          <a:stretch/>
        </p:blipFill>
        <p:spPr>
          <a:xfrm>
            <a:off x="530075" y="3402138"/>
            <a:ext cx="1093299" cy="1092324"/>
          </a:xfrm>
          <a:prstGeom prst="rect">
            <a:avLst/>
          </a:prstGeom>
          <a:noFill/>
          <a:ln>
            <a:noFill/>
          </a:ln>
        </p:spPr>
      </p:pic>
      <p:sp>
        <p:nvSpPr>
          <p:cNvPr id="567" name="Google Shape;567;p121"/>
          <p:cNvSpPr txBox="1"/>
          <p:nvPr/>
        </p:nvSpPr>
        <p:spPr>
          <a:xfrm>
            <a:off x="1817700" y="3944200"/>
            <a:ext cx="185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If it is a new user all the information is saved to the </a:t>
            </a:r>
            <a:r>
              <a:rPr lang="en" sz="1000">
                <a:solidFill>
                  <a:schemeClr val="dk2"/>
                </a:solidFill>
                <a:latin typeface="Montserrat"/>
                <a:ea typeface="Montserrat"/>
                <a:cs typeface="Montserrat"/>
                <a:sym typeface="Montserrat"/>
              </a:rPr>
              <a:t>database</a:t>
            </a:r>
            <a:r>
              <a:rPr lang="en" sz="1000">
                <a:solidFill>
                  <a:schemeClr val="dk2"/>
                </a:solidFill>
                <a:latin typeface="Montserrat"/>
                <a:ea typeface="Montserrat"/>
                <a:cs typeface="Montserrat"/>
                <a:sym typeface="Montserrat"/>
              </a:rPr>
              <a:t>. The password gets hashed and all </a:t>
            </a:r>
            <a:r>
              <a:rPr lang="en" sz="1000">
                <a:solidFill>
                  <a:schemeClr val="dk2"/>
                </a:solidFill>
                <a:latin typeface="Montserrat"/>
                <a:ea typeface="Montserrat"/>
                <a:cs typeface="Montserrat"/>
                <a:sym typeface="Montserrat"/>
              </a:rPr>
              <a:t>other information is entered as plain text.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22"/>
          <p:cNvSpPr txBox="1"/>
          <p:nvPr>
            <p:ph idx="4294967295" type="title"/>
          </p:nvPr>
        </p:nvSpPr>
        <p:spPr>
          <a:xfrm>
            <a:off x="1154775" y="137325"/>
            <a:ext cx="6591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rPr>
              <a:t>Behind The Scenes- User Login</a:t>
            </a:r>
            <a:r>
              <a:rPr lang="en"/>
              <a:t> </a:t>
            </a:r>
            <a:endParaRPr/>
          </a:p>
        </p:txBody>
      </p:sp>
      <p:pic>
        <p:nvPicPr>
          <p:cNvPr id="573" name="Google Shape;573;p122"/>
          <p:cNvPicPr preferRelativeResize="0"/>
          <p:nvPr/>
        </p:nvPicPr>
        <p:blipFill>
          <a:blip r:embed="rId3">
            <a:alphaModFix/>
          </a:blip>
          <a:stretch>
            <a:fillRect/>
          </a:stretch>
        </p:blipFill>
        <p:spPr>
          <a:xfrm>
            <a:off x="6127300" y="701237"/>
            <a:ext cx="2079550" cy="2089175"/>
          </a:xfrm>
          <a:prstGeom prst="rect">
            <a:avLst/>
          </a:prstGeom>
          <a:noFill/>
          <a:ln>
            <a:noFill/>
          </a:ln>
          <a:effectLst>
            <a:outerShdw blurRad="57150" rotWithShape="0" algn="bl" dir="5400000" dist="19050">
              <a:srgbClr val="000000">
                <a:alpha val="50000"/>
              </a:srgbClr>
            </a:outerShdw>
          </a:effectLst>
        </p:spPr>
      </p:pic>
      <p:sp>
        <p:nvSpPr>
          <p:cNvPr id="574" name="Google Shape;574;p122"/>
          <p:cNvSpPr txBox="1"/>
          <p:nvPr/>
        </p:nvSpPr>
        <p:spPr>
          <a:xfrm>
            <a:off x="3006900" y="1209850"/>
            <a:ext cx="2951700" cy="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HTTP POST allows us to get the</a:t>
            </a:r>
            <a:endParaRPr sz="10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2"/>
                </a:solidFill>
                <a:latin typeface="Montserrat"/>
                <a:ea typeface="Montserrat"/>
                <a:cs typeface="Montserrat"/>
                <a:sym typeface="Montserrat"/>
              </a:rPr>
              <a:t>user input after they hit login.</a:t>
            </a:r>
            <a:endParaRPr sz="1800">
              <a:solidFill>
                <a:schemeClr val="dk2"/>
              </a:solidFill>
              <a:latin typeface="Montserrat"/>
              <a:ea typeface="Montserrat"/>
              <a:cs typeface="Montserrat"/>
              <a:sym typeface="Montserrat"/>
            </a:endParaRPr>
          </a:p>
        </p:txBody>
      </p:sp>
      <p:sp>
        <p:nvSpPr>
          <p:cNvPr id="575" name="Google Shape;575;p122"/>
          <p:cNvSpPr/>
          <p:nvPr/>
        </p:nvSpPr>
        <p:spPr>
          <a:xfrm>
            <a:off x="2937300" y="1785550"/>
            <a:ext cx="3090900" cy="21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576" name="Google Shape;576;p122"/>
          <p:cNvPicPr preferRelativeResize="0"/>
          <p:nvPr/>
        </p:nvPicPr>
        <p:blipFill>
          <a:blip r:embed="rId4">
            <a:alphaModFix/>
          </a:blip>
          <a:stretch>
            <a:fillRect/>
          </a:stretch>
        </p:blipFill>
        <p:spPr>
          <a:xfrm>
            <a:off x="847100" y="868962"/>
            <a:ext cx="1898400" cy="1753725"/>
          </a:xfrm>
          <a:prstGeom prst="rect">
            <a:avLst/>
          </a:prstGeom>
          <a:noFill/>
          <a:ln>
            <a:noFill/>
          </a:ln>
          <a:effectLst>
            <a:outerShdw blurRad="57150" rotWithShape="0" algn="bl" dir="5400000" dist="19050">
              <a:srgbClr val="000000">
                <a:alpha val="50000"/>
              </a:srgbClr>
            </a:outerShdw>
          </a:effectLst>
        </p:spPr>
      </p:pic>
      <p:pic>
        <p:nvPicPr>
          <p:cNvPr id="577" name="Google Shape;577;p122"/>
          <p:cNvPicPr preferRelativeResize="0"/>
          <p:nvPr/>
        </p:nvPicPr>
        <p:blipFill rotWithShape="1">
          <a:blip r:embed="rId5">
            <a:alphaModFix/>
          </a:blip>
          <a:srcRect b="24906" l="29373" r="24931" t="25987"/>
          <a:stretch/>
        </p:blipFill>
        <p:spPr>
          <a:xfrm>
            <a:off x="5002738" y="3910200"/>
            <a:ext cx="1854774" cy="1018751"/>
          </a:xfrm>
          <a:prstGeom prst="rect">
            <a:avLst/>
          </a:prstGeom>
          <a:noFill/>
          <a:ln>
            <a:noFill/>
          </a:ln>
          <a:effectLst>
            <a:outerShdw blurRad="57150" rotWithShape="0" algn="bl" dir="5400000" dist="19050">
              <a:srgbClr val="000000">
                <a:alpha val="50000"/>
              </a:srgbClr>
            </a:outerShdw>
          </a:effectLst>
        </p:spPr>
      </p:pic>
      <p:sp>
        <p:nvSpPr>
          <p:cNvPr id="578" name="Google Shape;578;p122"/>
          <p:cNvSpPr/>
          <p:nvPr/>
        </p:nvSpPr>
        <p:spPr>
          <a:xfrm rot="5400000">
            <a:off x="6207636" y="3271553"/>
            <a:ext cx="939300" cy="22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79" name="Google Shape;579;p122"/>
          <p:cNvSpPr/>
          <p:nvPr/>
        </p:nvSpPr>
        <p:spPr>
          <a:xfrm rot="-10797278">
            <a:off x="3006900" y="4127200"/>
            <a:ext cx="1894501"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80" name="Google Shape;580;p122"/>
          <p:cNvSpPr txBox="1"/>
          <p:nvPr/>
        </p:nvSpPr>
        <p:spPr>
          <a:xfrm>
            <a:off x="6826025" y="2915150"/>
            <a:ext cx="2286000" cy="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ontserrat"/>
                <a:ea typeface="Montserrat"/>
                <a:cs typeface="Montserrat"/>
                <a:sym typeface="Montserrat"/>
              </a:rPr>
              <a:t>The input is then used to make a SQL query to obtain the user and their corresponding password</a:t>
            </a:r>
            <a:endParaRPr sz="900">
              <a:solidFill>
                <a:schemeClr val="dk2"/>
              </a:solidFill>
              <a:latin typeface="Montserrat"/>
              <a:ea typeface="Montserrat"/>
              <a:cs typeface="Montserrat"/>
              <a:sym typeface="Montserrat"/>
            </a:endParaRPr>
          </a:p>
        </p:txBody>
      </p:sp>
      <p:sp>
        <p:nvSpPr>
          <p:cNvPr id="581" name="Google Shape;581;p122"/>
          <p:cNvSpPr txBox="1"/>
          <p:nvPr/>
        </p:nvSpPr>
        <p:spPr>
          <a:xfrm>
            <a:off x="3006900" y="2915150"/>
            <a:ext cx="25041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ontserrat"/>
                <a:ea typeface="Montserrat"/>
                <a:cs typeface="Montserrat"/>
                <a:sym typeface="Montserrat"/>
              </a:rPr>
              <a:t>If the user and password are verified, </a:t>
            </a:r>
            <a:r>
              <a:rPr lang="en" sz="1100">
                <a:solidFill>
                  <a:schemeClr val="dk2"/>
                </a:solidFill>
                <a:latin typeface="Montserrat"/>
                <a:ea typeface="Montserrat"/>
                <a:cs typeface="Montserrat"/>
                <a:sym typeface="Montserrat"/>
              </a:rPr>
              <a:t>then</a:t>
            </a:r>
            <a:r>
              <a:rPr lang="en" sz="1100">
                <a:solidFill>
                  <a:schemeClr val="dk2"/>
                </a:solidFill>
                <a:latin typeface="Montserrat"/>
                <a:ea typeface="Montserrat"/>
                <a:cs typeface="Montserrat"/>
                <a:sym typeface="Montserrat"/>
              </a:rPr>
              <a:t> the user is logged in. A user can see both their profile and a list of their purchased tickets.</a:t>
            </a:r>
            <a:endParaRPr sz="1100">
              <a:solidFill>
                <a:schemeClr val="dk2"/>
              </a:solidFill>
              <a:latin typeface="Montserrat"/>
              <a:ea typeface="Montserrat"/>
              <a:cs typeface="Montserrat"/>
              <a:sym typeface="Montserrat"/>
            </a:endParaRPr>
          </a:p>
        </p:txBody>
      </p:sp>
      <p:pic>
        <p:nvPicPr>
          <p:cNvPr id="582" name="Google Shape;582;p122"/>
          <p:cNvPicPr preferRelativeResize="0"/>
          <p:nvPr/>
        </p:nvPicPr>
        <p:blipFill>
          <a:blip r:embed="rId6">
            <a:alphaModFix/>
          </a:blip>
          <a:stretch>
            <a:fillRect/>
          </a:stretch>
        </p:blipFill>
        <p:spPr>
          <a:xfrm>
            <a:off x="314725" y="3438125"/>
            <a:ext cx="2622576" cy="113691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23"/>
          <p:cNvSpPr txBox="1"/>
          <p:nvPr>
            <p:ph type="title"/>
          </p:nvPr>
        </p:nvSpPr>
        <p:spPr>
          <a:xfrm>
            <a:off x="292450" y="261150"/>
            <a:ext cx="3593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Behind The Scenes- User ticket tracking  </a:t>
            </a:r>
            <a:endParaRPr/>
          </a:p>
        </p:txBody>
      </p:sp>
      <p:pic>
        <p:nvPicPr>
          <p:cNvPr id="588" name="Google Shape;588;p123"/>
          <p:cNvPicPr preferRelativeResize="0"/>
          <p:nvPr/>
        </p:nvPicPr>
        <p:blipFill>
          <a:blip r:embed="rId3">
            <a:alphaModFix/>
          </a:blip>
          <a:stretch>
            <a:fillRect/>
          </a:stretch>
        </p:blipFill>
        <p:spPr>
          <a:xfrm>
            <a:off x="292450" y="1250600"/>
            <a:ext cx="2526024" cy="1095050"/>
          </a:xfrm>
          <a:prstGeom prst="rect">
            <a:avLst/>
          </a:prstGeom>
          <a:noFill/>
          <a:ln>
            <a:noFill/>
          </a:ln>
          <a:effectLst>
            <a:outerShdw blurRad="57150" rotWithShape="0" algn="bl" dir="5400000" dist="19050">
              <a:srgbClr val="000000">
                <a:alpha val="50000"/>
              </a:srgbClr>
            </a:outerShdw>
          </a:effectLst>
        </p:spPr>
      </p:pic>
      <p:pic>
        <p:nvPicPr>
          <p:cNvPr id="589" name="Google Shape;589;p123"/>
          <p:cNvPicPr preferRelativeResize="0"/>
          <p:nvPr/>
        </p:nvPicPr>
        <p:blipFill>
          <a:blip r:embed="rId4">
            <a:alphaModFix/>
          </a:blip>
          <a:stretch>
            <a:fillRect/>
          </a:stretch>
        </p:blipFill>
        <p:spPr>
          <a:xfrm>
            <a:off x="5245976" y="221900"/>
            <a:ext cx="2731725" cy="1507900"/>
          </a:xfrm>
          <a:prstGeom prst="rect">
            <a:avLst/>
          </a:prstGeom>
          <a:noFill/>
          <a:ln>
            <a:noFill/>
          </a:ln>
          <a:effectLst>
            <a:outerShdw blurRad="57150" rotWithShape="0" algn="bl" dir="5400000" dist="19050">
              <a:srgbClr val="000000">
                <a:alpha val="50000"/>
              </a:srgbClr>
            </a:outerShdw>
          </a:effectLst>
        </p:spPr>
      </p:pic>
      <p:pic>
        <p:nvPicPr>
          <p:cNvPr id="590" name="Google Shape;590;p123"/>
          <p:cNvPicPr preferRelativeResize="0"/>
          <p:nvPr/>
        </p:nvPicPr>
        <p:blipFill>
          <a:blip r:embed="rId5">
            <a:alphaModFix/>
          </a:blip>
          <a:stretch>
            <a:fillRect/>
          </a:stretch>
        </p:blipFill>
        <p:spPr>
          <a:xfrm>
            <a:off x="197925" y="3689575"/>
            <a:ext cx="2987082" cy="1095050"/>
          </a:xfrm>
          <a:prstGeom prst="rect">
            <a:avLst/>
          </a:prstGeom>
          <a:noFill/>
          <a:ln>
            <a:noFill/>
          </a:ln>
          <a:effectLst>
            <a:outerShdw blurRad="57150" rotWithShape="0" algn="bl" dir="5400000" dist="19050">
              <a:srgbClr val="000000">
                <a:alpha val="50000"/>
              </a:srgbClr>
            </a:outerShdw>
          </a:effectLst>
        </p:spPr>
      </p:pic>
      <p:sp>
        <p:nvSpPr>
          <p:cNvPr id="591" name="Google Shape;591;p123"/>
          <p:cNvSpPr/>
          <p:nvPr/>
        </p:nvSpPr>
        <p:spPr>
          <a:xfrm rot="1992810">
            <a:off x="2825650" y="1844915"/>
            <a:ext cx="980356" cy="22948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592" name="Google Shape;592;p123"/>
          <p:cNvPicPr preferRelativeResize="0"/>
          <p:nvPr/>
        </p:nvPicPr>
        <p:blipFill rotWithShape="1">
          <a:blip r:embed="rId6">
            <a:alphaModFix/>
          </a:blip>
          <a:srcRect b="24906" l="29373" r="24931" t="25987"/>
          <a:stretch/>
        </p:blipFill>
        <p:spPr>
          <a:xfrm>
            <a:off x="3723825" y="2345650"/>
            <a:ext cx="1854774" cy="1018751"/>
          </a:xfrm>
          <a:prstGeom prst="rect">
            <a:avLst/>
          </a:prstGeom>
          <a:noFill/>
          <a:ln>
            <a:noFill/>
          </a:ln>
          <a:effectLst>
            <a:outerShdw blurRad="57150" rotWithShape="0" algn="bl" dir="5400000" dist="19050">
              <a:srgbClr val="000000">
                <a:alpha val="50000"/>
              </a:srgbClr>
            </a:outerShdw>
          </a:effectLst>
        </p:spPr>
      </p:pic>
      <p:sp>
        <p:nvSpPr>
          <p:cNvPr id="593" name="Google Shape;593;p123"/>
          <p:cNvSpPr/>
          <p:nvPr/>
        </p:nvSpPr>
        <p:spPr>
          <a:xfrm rot="-2515401">
            <a:off x="4314737" y="1768744"/>
            <a:ext cx="980190" cy="22923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94" name="Google Shape;594;p123"/>
          <p:cNvSpPr/>
          <p:nvPr/>
        </p:nvSpPr>
        <p:spPr>
          <a:xfrm rot="5398841">
            <a:off x="6399718" y="2590692"/>
            <a:ext cx="1779000" cy="22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95" name="Google Shape;595;p123"/>
          <p:cNvSpPr/>
          <p:nvPr/>
        </p:nvSpPr>
        <p:spPr>
          <a:xfrm rot="-8475647">
            <a:off x="4565690" y="3663226"/>
            <a:ext cx="980382" cy="22938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96" name="Google Shape;596;p123"/>
          <p:cNvSpPr/>
          <p:nvPr/>
        </p:nvSpPr>
        <p:spPr>
          <a:xfrm rot="9315770">
            <a:off x="3187874" y="3580474"/>
            <a:ext cx="980031" cy="22914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597" name="Google Shape;597;p123"/>
          <p:cNvPicPr preferRelativeResize="0"/>
          <p:nvPr/>
        </p:nvPicPr>
        <p:blipFill>
          <a:blip r:embed="rId7">
            <a:alphaModFix/>
          </a:blip>
          <a:stretch>
            <a:fillRect/>
          </a:stretch>
        </p:blipFill>
        <p:spPr>
          <a:xfrm>
            <a:off x="5663448" y="3737950"/>
            <a:ext cx="3316549" cy="899925"/>
          </a:xfrm>
          <a:prstGeom prst="rect">
            <a:avLst/>
          </a:prstGeom>
          <a:noFill/>
          <a:ln>
            <a:noFill/>
          </a:ln>
          <a:effectLst>
            <a:outerShdw blurRad="57150" rotWithShape="0" algn="bl" dir="5400000" dist="19050">
              <a:srgbClr val="000000">
                <a:alpha val="50000"/>
              </a:srgbClr>
            </a:outerShdw>
          </a:effectLst>
        </p:spPr>
      </p:pic>
      <p:sp>
        <p:nvSpPr>
          <p:cNvPr id="598" name="Google Shape;598;p123"/>
          <p:cNvSpPr txBox="1"/>
          <p:nvPr/>
        </p:nvSpPr>
        <p:spPr>
          <a:xfrm>
            <a:off x="3453825" y="1076700"/>
            <a:ext cx="1610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HTTP POST allows us to get the the search term after the user hits the search button.</a:t>
            </a:r>
            <a:endParaRPr/>
          </a:p>
        </p:txBody>
      </p:sp>
      <p:sp>
        <p:nvSpPr>
          <p:cNvPr id="599" name="Google Shape;599;p123"/>
          <p:cNvSpPr txBox="1"/>
          <p:nvPr/>
        </p:nvSpPr>
        <p:spPr>
          <a:xfrm>
            <a:off x="5629850" y="1696550"/>
            <a:ext cx="1403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A SQL query is made with the term and all matching results are displayed. </a:t>
            </a:r>
            <a:endParaRPr/>
          </a:p>
        </p:txBody>
      </p:sp>
      <p:sp>
        <p:nvSpPr>
          <p:cNvPr id="600" name="Google Shape;600;p123"/>
          <p:cNvSpPr txBox="1"/>
          <p:nvPr/>
        </p:nvSpPr>
        <p:spPr>
          <a:xfrm>
            <a:off x="7431125" y="2496950"/>
            <a:ext cx="1578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A user can then hit the ‘Purchase’ button that </a:t>
            </a:r>
            <a:r>
              <a:rPr lang="en" sz="1000">
                <a:solidFill>
                  <a:schemeClr val="dk2"/>
                </a:solidFill>
                <a:latin typeface="Montserrat"/>
                <a:ea typeface="Montserrat"/>
                <a:cs typeface="Montserrat"/>
                <a:sym typeface="Montserrat"/>
              </a:rPr>
              <a:t>triggers</a:t>
            </a:r>
            <a:r>
              <a:rPr lang="en" sz="1000">
                <a:solidFill>
                  <a:schemeClr val="dk2"/>
                </a:solidFill>
                <a:latin typeface="Montserrat"/>
                <a:ea typeface="Montserrat"/>
                <a:cs typeface="Montserrat"/>
                <a:sym typeface="Montserrat"/>
              </a:rPr>
              <a:t> another HTTP method. From there two </a:t>
            </a:r>
            <a:r>
              <a:rPr lang="en" sz="1000">
                <a:solidFill>
                  <a:schemeClr val="dk2"/>
                </a:solidFill>
                <a:latin typeface="Montserrat"/>
                <a:ea typeface="Montserrat"/>
                <a:cs typeface="Montserrat"/>
                <a:sym typeface="Montserrat"/>
              </a:rPr>
              <a:t>separate</a:t>
            </a:r>
            <a:r>
              <a:rPr lang="en" sz="1000">
                <a:solidFill>
                  <a:schemeClr val="dk2"/>
                </a:solidFill>
                <a:latin typeface="Montserrat"/>
                <a:ea typeface="Montserrat"/>
                <a:cs typeface="Montserrat"/>
                <a:sym typeface="Montserrat"/>
              </a:rPr>
              <a:t> actions are taken…</a:t>
            </a:r>
            <a:endParaRPr/>
          </a:p>
        </p:txBody>
      </p:sp>
      <p:sp>
        <p:nvSpPr>
          <p:cNvPr id="601" name="Google Shape;601;p123"/>
          <p:cNvSpPr txBox="1"/>
          <p:nvPr/>
        </p:nvSpPr>
        <p:spPr>
          <a:xfrm>
            <a:off x="3453825" y="3770625"/>
            <a:ext cx="168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…The </a:t>
            </a:r>
            <a:r>
              <a:rPr lang="en" sz="1000">
                <a:solidFill>
                  <a:schemeClr val="dk2"/>
                </a:solidFill>
                <a:latin typeface="Montserrat"/>
                <a:ea typeface="Montserrat"/>
                <a:cs typeface="Montserrat"/>
                <a:sym typeface="Montserrat"/>
              </a:rPr>
              <a:t>ticket</a:t>
            </a:r>
            <a:r>
              <a:rPr lang="en" sz="1000">
                <a:solidFill>
                  <a:schemeClr val="dk2"/>
                </a:solidFill>
                <a:latin typeface="Montserrat"/>
                <a:ea typeface="Montserrat"/>
                <a:cs typeface="Montserrat"/>
                <a:sym typeface="Montserrat"/>
              </a:rPr>
              <a:t> availability is updated within the ‘events’ database and the ticket information as well as purchasing user is added to the ‘userTickets’ database. </a:t>
            </a:r>
            <a:endParaRPr/>
          </a:p>
        </p:txBody>
      </p:sp>
      <p:sp>
        <p:nvSpPr>
          <p:cNvPr id="602" name="Google Shape;602;p123"/>
          <p:cNvSpPr txBox="1"/>
          <p:nvPr/>
        </p:nvSpPr>
        <p:spPr>
          <a:xfrm>
            <a:off x="1643025" y="2816325"/>
            <a:ext cx="2080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A SQL query for all the tickets </a:t>
            </a:r>
            <a:r>
              <a:rPr lang="en" sz="1000">
                <a:solidFill>
                  <a:schemeClr val="dk2"/>
                </a:solidFill>
                <a:latin typeface="Montserrat"/>
                <a:ea typeface="Montserrat"/>
                <a:cs typeface="Montserrat"/>
                <a:sym typeface="Montserrat"/>
              </a:rPr>
              <a:t>associated</a:t>
            </a:r>
            <a:r>
              <a:rPr lang="en" sz="1000">
                <a:solidFill>
                  <a:schemeClr val="dk2"/>
                </a:solidFill>
                <a:latin typeface="Montserrat"/>
                <a:ea typeface="Montserrat"/>
                <a:cs typeface="Montserrat"/>
                <a:sym typeface="Montserrat"/>
              </a:rPr>
              <a:t> with the current user allows the users purchased tickets to be displayed.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24"/>
          <p:cNvSpPr/>
          <p:nvPr/>
        </p:nvSpPr>
        <p:spPr>
          <a:xfrm>
            <a:off x="97475" y="1799175"/>
            <a:ext cx="6248400" cy="66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08" name="Google Shape;608;p124"/>
          <p:cNvSpPr/>
          <p:nvPr/>
        </p:nvSpPr>
        <p:spPr>
          <a:xfrm>
            <a:off x="2802900" y="3439225"/>
            <a:ext cx="6134100" cy="66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09" name="Google Shape;609;p124"/>
          <p:cNvSpPr txBox="1"/>
          <p:nvPr>
            <p:ph type="title"/>
          </p:nvPr>
        </p:nvSpPr>
        <p:spPr>
          <a:xfrm>
            <a:off x="292450" y="261150"/>
            <a:ext cx="3593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 Mode  </a:t>
            </a:r>
            <a:endParaRPr/>
          </a:p>
        </p:txBody>
      </p:sp>
      <p:sp>
        <p:nvSpPr>
          <p:cNvPr id="610" name="Google Shape;610;p124"/>
          <p:cNvSpPr txBox="1"/>
          <p:nvPr/>
        </p:nvSpPr>
        <p:spPr>
          <a:xfrm>
            <a:off x="383250" y="851975"/>
            <a:ext cx="6134100" cy="10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A safe and non-safe mode were implemented to test effectiveness of safety metrics used to prevent SQL injection</a:t>
            </a:r>
            <a:endParaRPr sz="1800">
              <a:solidFill>
                <a:schemeClr val="dk2"/>
              </a:solidFill>
              <a:latin typeface="Montserrat"/>
              <a:ea typeface="Montserrat"/>
              <a:cs typeface="Montserrat"/>
              <a:sym typeface="Montserrat"/>
            </a:endParaRPr>
          </a:p>
        </p:txBody>
      </p:sp>
      <p:pic>
        <p:nvPicPr>
          <p:cNvPr id="611" name="Google Shape;611;p124"/>
          <p:cNvPicPr preferRelativeResize="0"/>
          <p:nvPr/>
        </p:nvPicPr>
        <p:blipFill>
          <a:blip r:embed="rId3">
            <a:alphaModFix/>
          </a:blip>
          <a:stretch>
            <a:fillRect/>
          </a:stretch>
        </p:blipFill>
        <p:spPr>
          <a:xfrm>
            <a:off x="2903224" y="3514725"/>
            <a:ext cx="5995376" cy="542000"/>
          </a:xfrm>
          <a:prstGeom prst="rect">
            <a:avLst/>
          </a:prstGeom>
          <a:noFill/>
          <a:ln>
            <a:noFill/>
          </a:ln>
        </p:spPr>
      </p:pic>
      <p:pic>
        <p:nvPicPr>
          <p:cNvPr id="612" name="Google Shape;612;p124"/>
          <p:cNvPicPr preferRelativeResize="0"/>
          <p:nvPr/>
        </p:nvPicPr>
        <p:blipFill>
          <a:blip r:embed="rId4">
            <a:alphaModFix/>
          </a:blip>
          <a:stretch>
            <a:fillRect/>
          </a:stretch>
        </p:blipFill>
        <p:spPr>
          <a:xfrm>
            <a:off x="185500" y="1861625"/>
            <a:ext cx="6093725" cy="542000"/>
          </a:xfrm>
          <a:prstGeom prst="rect">
            <a:avLst/>
          </a:prstGeom>
          <a:noFill/>
          <a:ln>
            <a:noFill/>
          </a:ln>
        </p:spPr>
      </p:pic>
      <p:sp>
        <p:nvSpPr>
          <p:cNvPr id="613" name="Google Shape;613;p124"/>
          <p:cNvSpPr/>
          <p:nvPr/>
        </p:nvSpPr>
        <p:spPr>
          <a:xfrm>
            <a:off x="1878675" y="3688075"/>
            <a:ext cx="681600" cy="19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14" name="Google Shape;614;p124"/>
          <p:cNvSpPr/>
          <p:nvPr/>
        </p:nvSpPr>
        <p:spPr>
          <a:xfrm rot="10800000">
            <a:off x="6414600" y="2034975"/>
            <a:ext cx="681600" cy="19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15" name="Google Shape;615;p124"/>
          <p:cNvSpPr txBox="1"/>
          <p:nvPr/>
        </p:nvSpPr>
        <p:spPr>
          <a:xfrm>
            <a:off x="1154775" y="2899825"/>
            <a:ext cx="15810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Montserrat"/>
                <a:ea typeface="Montserrat"/>
                <a:cs typeface="Montserrat"/>
                <a:sym typeface="Montserrat"/>
              </a:rPr>
              <a:t>Safe Mode Disabled</a:t>
            </a:r>
            <a:endParaRPr b="1" sz="1800">
              <a:solidFill>
                <a:schemeClr val="accent1"/>
              </a:solidFill>
              <a:latin typeface="Montserrat"/>
              <a:ea typeface="Montserrat"/>
              <a:cs typeface="Montserrat"/>
              <a:sym typeface="Montserrat"/>
            </a:endParaRPr>
          </a:p>
        </p:txBody>
      </p:sp>
      <p:sp>
        <p:nvSpPr>
          <p:cNvPr id="616" name="Google Shape;616;p124"/>
          <p:cNvSpPr txBox="1"/>
          <p:nvPr/>
        </p:nvSpPr>
        <p:spPr>
          <a:xfrm>
            <a:off x="7231575" y="1756800"/>
            <a:ext cx="16194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Montserrat"/>
                <a:ea typeface="Montserrat"/>
                <a:cs typeface="Montserrat"/>
                <a:sym typeface="Montserrat"/>
              </a:rPr>
              <a:t>Safe Mode Enabled</a:t>
            </a:r>
            <a:endParaRPr b="1" sz="1800">
              <a:solidFill>
                <a:schemeClr val="accent4"/>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0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463" name="Google Shape;463;p107"/>
          <p:cNvSpPr txBox="1"/>
          <p:nvPr>
            <p:ph idx="1" type="body"/>
          </p:nvPr>
        </p:nvSpPr>
        <p:spPr>
          <a:xfrm>
            <a:off x="986125" y="1148300"/>
            <a:ext cx="5562900" cy="31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SQL is </a:t>
            </a:r>
            <a:r>
              <a:rPr lang="en" sz="1800"/>
              <a:t>ubiquitously</a:t>
            </a:r>
            <a:r>
              <a:rPr lang="en" sz="1800"/>
              <a:t> used database management system that is vulnerable to SQL injection attacks.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lang="en" sz="1800"/>
              <a:t>Our goal is to test ways to make code robust to SQL injections and test the ways in which a malicious source may attempt to thwart safety measures.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25"/>
          <p:cNvSpPr/>
          <p:nvPr/>
        </p:nvSpPr>
        <p:spPr>
          <a:xfrm>
            <a:off x="3267400" y="1379925"/>
            <a:ext cx="5426100" cy="8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22" name="Google Shape;622;p125"/>
          <p:cNvSpPr/>
          <p:nvPr/>
        </p:nvSpPr>
        <p:spPr>
          <a:xfrm>
            <a:off x="1346500" y="2629663"/>
            <a:ext cx="5466000" cy="5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23" name="Google Shape;623;p125"/>
          <p:cNvSpPr/>
          <p:nvPr/>
        </p:nvSpPr>
        <p:spPr>
          <a:xfrm>
            <a:off x="3170650" y="4032463"/>
            <a:ext cx="4019400" cy="4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24" name="Google Shape;624;p125"/>
          <p:cNvSpPr txBox="1"/>
          <p:nvPr>
            <p:ph type="title"/>
          </p:nvPr>
        </p:nvSpPr>
        <p:spPr>
          <a:xfrm>
            <a:off x="292450" y="261150"/>
            <a:ext cx="4722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 Mode</a:t>
            </a:r>
            <a:r>
              <a:rPr lang="en"/>
              <a:t> Features</a:t>
            </a:r>
            <a:endParaRPr/>
          </a:p>
        </p:txBody>
      </p:sp>
      <p:sp>
        <p:nvSpPr>
          <p:cNvPr id="625" name="Google Shape;625;p125"/>
          <p:cNvSpPr txBox="1"/>
          <p:nvPr/>
        </p:nvSpPr>
        <p:spPr>
          <a:xfrm>
            <a:off x="813100" y="669150"/>
            <a:ext cx="5266200" cy="3560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Font typeface="Montserrat"/>
              <a:buChar char="●"/>
            </a:pPr>
            <a:r>
              <a:rPr b="1" lang="en">
                <a:solidFill>
                  <a:schemeClr val="accent1"/>
                </a:solidFill>
                <a:latin typeface="Montserrat"/>
                <a:ea typeface="Montserrat"/>
                <a:cs typeface="Montserrat"/>
                <a:sym typeface="Montserrat"/>
              </a:rPr>
              <a:t>Parameterized Inputs-</a:t>
            </a:r>
            <a:endParaRPr b="1">
              <a:solidFill>
                <a:schemeClr val="accent1"/>
              </a:solidFill>
              <a:latin typeface="Montserrat"/>
              <a:ea typeface="Montserrat"/>
              <a:cs typeface="Montserrat"/>
              <a:sym typeface="Montserrat"/>
            </a:endParaRPr>
          </a:p>
          <a:p>
            <a:pPr indent="-317500" lvl="1" marL="914400" rtl="0" algn="l">
              <a:lnSpc>
                <a:spcPct val="150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 prevents direction insertion of input into SQL query</a:t>
            </a:r>
            <a:endParaRPr>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a:solidFill>
                <a:schemeClr val="dk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2"/>
              </a:buClr>
              <a:buSzPts val="1400"/>
              <a:buFont typeface="Montserrat"/>
              <a:buChar char="●"/>
            </a:pPr>
            <a:r>
              <a:rPr b="1" lang="en">
                <a:solidFill>
                  <a:schemeClr val="accent1"/>
                </a:solidFill>
                <a:latin typeface="Montserrat"/>
                <a:ea typeface="Montserrat"/>
                <a:cs typeface="Montserrat"/>
                <a:sym typeface="Montserrat"/>
              </a:rPr>
              <a:t>Input Validation - </a:t>
            </a:r>
            <a:endParaRPr b="1">
              <a:solidFill>
                <a:schemeClr val="accent1"/>
              </a:solidFill>
              <a:latin typeface="Montserrat"/>
              <a:ea typeface="Montserrat"/>
              <a:cs typeface="Montserrat"/>
              <a:sym typeface="Montserrat"/>
            </a:endParaRPr>
          </a:p>
          <a:p>
            <a:pPr indent="-317500" lvl="1" marL="914400" rtl="0" algn="l">
              <a:lnSpc>
                <a:spcPct val="150000"/>
              </a:lnSpc>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verifies correct formatting of input</a:t>
            </a:r>
            <a:endParaRPr>
              <a:solidFill>
                <a:schemeClr val="dk2"/>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chemeClr val="dk2"/>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2"/>
              </a:buClr>
              <a:buSzPts val="1400"/>
              <a:buFont typeface="Montserrat"/>
              <a:buChar char="●"/>
            </a:pPr>
            <a:r>
              <a:rPr b="1" lang="en">
                <a:solidFill>
                  <a:schemeClr val="accent1"/>
                </a:solidFill>
                <a:latin typeface="Montserrat"/>
                <a:ea typeface="Montserrat"/>
                <a:cs typeface="Montserrat"/>
                <a:sym typeface="Montserrat"/>
              </a:rPr>
              <a:t>Sanitized Inputs-</a:t>
            </a:r>
            <a:endParaRPr b="1">
              <a:solidFill>
                <a:schemeClr val="accent1"/>
              </a:solidFill>
              <a:latin typeface="Montserrat"/>
              <a:ea typeface="Montserrat"/>
              <a:cs typeface="Montserrat"/>
              <a:sym typeface="Montserrat"/>
            </a:endParaRPr>
          </a:p>
          <a:p>
            <a:pPr indent="-317500" lvl="1" marL="914400" rtl="0" algn="l">
              <a:lnSpc>
                <a:spcPct val="150000"/>
              </a:lnSpc>
              <a:spcBef>
                <a:spcPts val="0"/>
              </a:spcBef>
              <a:spcAft>
                <a:spcPts val="0"/>
              </a:spcAft>
              <a:buClr>
                <a:schemeClr val="dk2"/>
              </a:buClr>
              <a:buSzPts val="1400"/>
              <a:buFont typeface="Montserrat"/>
              <a:buChar char="○"/>
            </a:pPr>
            <a:r>
              <a:rPr lang="en">
                <a:solidFill>
                  <a:schemeClr val="accent1"/>
                </a:solidFill>
                <a:latin typeface="Montserrat"/>
                <a:ea typeface="Montserrat"/>
                <a:cs typeface="Montserrat"/>
                <a:sym typeface="Montserrat"/>
              </a:rPr>
              <a:t> </a:t>
            </a:r>
            <a:r>
              <a:rPr lang="en">
                <a:solidFill>
                  <a:schemeClr val="dk2"/>
                </a:solidFill>
                <a:latin typeface="Montserrat"/>
                <a:ea typeface="Montserrat"/>
                <a:cs typeface="Montserrat"/>
                <a:sym typeface="Montserrat"/>
              </a:rPr>
              <a:t>removes potentially dangerous characters from input</a:t>
            </a:r>
            <a:endParaRPr>
              <a:solidFill>
                <a:schemeClr val="dk2"/>
              </a:solidFill>
              <a:latin typeface="Montserrat"/>
              <a:ea typeface="Montserrat"/>
              <a:cs typeface="Montserrat"/>
              <a:sym typeface="Montserrat"/>
            </a:endParaRPr>
          </a:p>
        </p:txBody>
      </p:sp>
      <p:pic>
        <p:nvPicPr>
          <p:cNvPr id="626" name="Google Shape;626;p125"/>
          <p:cNvPicPr preferRelativeResize="0"/>
          <p:nvPr/>
        </p:nvPicPr>
        <p:blipFill>
          <a:blip r:embed="rId3">
            <a:alphaModFix/>
          </a:blip>
          <a:stretch>
            <a:fillRect/>
          </a:stretch>
        </p:blipFill>
        <p:spPr>
          <a:xfrm>
            <a:off x="3316825" y="4106375"/>
            <a:ext cx="3495675" cy="295275"/>
          </a:xfrm>
          <a:prstGeom prst="rect">
            <a:avLst/>
          </a:prstGeom>
          <a:noFill/>
          <a:ln>
            <a:noFill/>
          </a:ln>
        </p:spPr>
      </p:pic>
      <p:pic>
        <p:nvPicPr>
          <p:cNvPr id="627" name="Google Shape;627;p125"/>
          <p:cNvPicPr preferRelativeResize="0"/>
          <p:nvPr/>
        </p:nvPicPr>
        <p:blipFill rotWithShape="1">
          <a:blip r:embed="rId4">
            <a:alphaModFix/>
          </a:blip>
          <a:srcRect b="0" l="0" r="30862" t="0"/>
          <a:stretch/>
        </p:blipFill>
        <p:spPr>
          <a:xfrm>
            <a:off x="1469188" y="2722387"/>
            <a:ext cx="5133975" cy="357575"/>
          </a:xfrm>
          <a:prstGeom prst="rect">
            <a:avLst/>
          </a:prstGeom>
          <a:noFill/>
          <a:ln>
            <a:noFill/>
          </a:ln>
        </p:spPr>
      </p:pic>
      <p:pic>
        <p:nvPicPr>
          <p:cNvPr id="628" name="Google Shape;628;p125"/>
          <p:cNvPicPr preferRelativeResize="0"/>
          <p:nvPr/>
        </p:nvPicPr>
        <p:blipFill>
          <a:blip r:embed="rId5">
            <a:alphaModFix/>
          </a:blip>
          <a:stretch>
            <a:fillRect/>
          </a:stretch>
        </p:blipFill>
        <p:spPr>
          <a:xfrm>
            <a:off x="3497922" y="1476288"/>
            <a:ext cx="4965049" cy="637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26"/>
          <p:cNvSpPr txBox="1"/>
          <p:nvPr>
            <p:ph type="title"/>
          </p:nvPr>
        </p:nvSpPr>
        <p:spPr>
          <a:xfrm>
            <a:off x="292450" y="261150"/>
            <a:ext cx="452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 Mode Applications </a:t>
            </a:r>
            <a:endParaRPr/>
          </a:p>
        </p:txBody>
      </p:sp>
      <p:sp>
        <p:nvSpPr>
          <p:cNvPr id="634" name="Google Shape;634;p126"/>
          <p:cNvSpPr txBox="1"/>
          <p:nvPr/>
        </p:nvSpPr>
        <p:spPr>
          <a:xfrm>
            <a:off x="1002350" y="861500"/>
            <a:ext cx="53244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Safety measures are implemented at all user input boxes in the website user interface</a:t>
            </a:r>
            <a:endParaRPr sz="1800">
              <a:solidFill>
                <a:schemeClr val="dk2"/>
              </a:solidFill>
              <a:latin typeface="Montserrat"/>
              <a:ea typeface="Montserrat"/>
              <a:cs typeface="Montserrat"/>
              <a:sym typeface="Montserrat"/>
            </a:endParaRPr>
          </a:p>
        </p:txBody>
      </p:sp>
      <p:pic>
        <p:nvPicPr>
          <p:cNvPr id="635" name="Google Shape;635;p126"/>
          <p:cNvPicPr preferRelativeResize="0"/>
          <p:nvPr/>
        </p:nvPicPr>
        <p:blipFill>
          <a:blip r:embed="rId3">
            <a:alphaModFix/>
          </a:blip>
          <a:stretch>
            <a:fillRect/>
          </a:stretch>
        </p:blipFill>
        <p:spPr>
          <a:xfrm>
            <a:off x="373700" y="2049205"/>
            <a:ext cx="1350325" cy="1860775"/>
          </a:xfrm>
          <a:prstGeom prst="rect">
            <a:avLst/>
          </a:prstGeom>
          <a:noFill/>
          <a:ln>
            <a:noFill/>
          </a:ln>
        </p:spPr>
      </p:pic>
      <p:pic>
        <p:nvPicPr>
          <p:cNvPr id="636" name="Google Shape;636;p126"/>
          <p:cNvPicPr preferRelativeResize="0"/>
          <p:nvPr/>
        </p:nvPicPr>
        <p:blipFill>
          <a:blip r:embed="rId4">
            <a:alphaModFix/>
          </a:blip>
          <a:stretch>
            <a:fillRect/>
          </a:stretch>
        </p:blipFill>
        <p:spPr>
          <a:xfrm>
            <a:off x="2527775" y="2030812"/>
            <a:ext cx="1855925" cy="1821150"/>
          </a:xfrm>
          <a:prstGeom prst="rect">
            <a:avLst/>
          </a:prstGeom>
          <a:noFill/>
          <a:ln>
            <a:noFill/>
          </a:ln>
        </p:spPr>
      </p:pic>
      <p:pic>
        <p:nvPicPr>
          <p:cNvPr id="637" name="Google Shape;637;p126"/>
          <p:cNvPicPr preferRelativeResize="0"/>
          <p:nvPr/>
        </p:nvPicPr>
        <p:blipFill>
          <a:blip r:embed="rId5">
            <a:alphaModFix/>
          </a:blip>
          <a:stretch>
            <a:fillRect/>
          </a:stretch>
        </p:blipFill>
        <p:spPr>
          <a:xfrm>
            <a:off x="4878994" y="2571750"/>
            <a:ext cx="3840526" cy="573600"/>
          </a:xfrm>
          <a:prstGeom prst="rect">
            <a:avLst/>
          </a:prstGeom>
          <a:noFill/>
          <a:ln>
            <a:noFill/>
          </a:ln>
        </p:spPr>
      </p:pic>
      <p:sp>
        <p:nvSpPr>
          <p:cNvPr id="638" name="Google Shape;638;p126"/>
          <p:cNvSpPr txBox="1"/>
          <p:nvPr/>
        </p:nvSpPr>
        <p:spPr>
          <a:xfrm>
            <a:off x="307038" y="1528250"/>
            <a:ext cx="15789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Montserrat"/>
                <a:ea typeface="Montserrat"/>
                <a:cs typeface="Montserrat"/>
                <a:sym typeface="Montserrat"/>
              </a:rPr>
              <a:t>Create Account Page</a:t>
            </a:r>
            <a:endParaRPr b="1" sz="1200">
              <a:solidFill>
                <a:schemeClr val="accent1"/>
              </a:solidFill>
              <a:latin typeface="Montserrat"/>
              <a:ea typeface="Montserrat"/>
              <a:cs typeface="Montserrat"/>
              <a:sym typeface="Montserrat"/>
            </a:endParaRPr>
          </a:p>
        </p:txBody>
      </p:sp>
      <p:sp>
        <p:nvSpPr>
          <p:cNvPr id="639" name="Google Shape;639;p126"/>
          <p:cNvSpPr txBox="1"/>
          <p:nvPr/>
        </p:nvSpPr>
        <p:spPr>
          <a:xfrm>
            <a:off x="2650000" y="1623500"/>
            <a:ext cx="17337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1"/>
                </a:solidFill>
                <a:latin typeface="Montserrat"/>
                <a:ea typeface="Montserrat"/>
                <a:cs typeface="Montserrat"/>
                <a:sym typeface="Montserrat"/>
              </a:rPr>
              <a:t>Login Page</a:t>
            </a:r>
            <a:endParaRPr b="1" sz="1200">
              <a:solidFill>
                <a:schemeClr val="accent1"/>
              </a:solidFill>
              <a:latin typeface="Montserrat"/>
              <a:ea typeface="Montserrat"/>
              <a:cs typeface="Montserrat"/>
              <a:sym typeface="Montserrat"/>
            </a:endParaRPr>
          </a:p>
        </p:txBody>
      </p:sp>
      <p:sp>
        <p:nvSpPr>
          <p:cNvPr id="640" name="Google Shape;640;p126"/>
          <p:cNvSpPr txBox="1"/>
          <p:nvPr/>
        </p:nvSpPr>
        <p:spPr>
          <a:xfrm>
            <a:off x="5622963" y="2137775"/>
            <a:ext cx="23526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Montserrat"/>
                <a:ea typeface="Montserrat"/>
                <a:cs typeface="Montserrat"/>
                <a:sym typeface="Montserrat"/>
              </a:rPr>
              <a:t>Search Ticket Page</a:t>
            </a:r>
            <a:endParaRPr b="1">
              <a:solidFill>
                <a:schemeClr val="accen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27"/>
          <p:cNvSpPr txBox="1"/>
          <p:nvPr>
            <p:ph idx="1" type="subTitle"/>
          </p:nvPr>
        </p:nvSpPr>
        <p:spPr>
          <a:xfrm>
            <a:off x="4714625" y="398800"/>
            <a:ext cx="394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Findings and Results</a:t>
            </a:r>
            <a:endParaRPr b="1" sz="2400"/>
          </a:p>
        </p:txBody>
      </p:sp>
      <p:sp>
        <p:nvSpPr>
          <p:cNvPr id="646" name="Google Shape;646;p127"/>
          <p:cNvSpPr txBox="1"/>
          <p:nvPr/>
        </p:nvSpPr>
        <p:spPr>
          <a:xfrm>
            <a:off x="2629925" y="1107975"/>
            <a:ext cx="6024600" cy="108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Montserrat"/>
                <a:ea typeface="Montserrat"/>
                <a:cs typeface="Montserrat"/>
                <a:sym typeface="Montserrat"/>
              </a:rPr>
              <a:t>MySQL prevents single quote character ‘ from being processed in certain string queries…</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rPr lang="en" sz="1800">
                <a:solidFill>
                  <a:schemeClr val="dk2"/>
                </a:solidFill>
                <a:latin typeface="Montserrat"/>
                <a:ea typeface="Montserrat"/>
                <a:cs typeface="Montserrat"/>
                <a:sym typeface="Montserrat"/>
              </a:rPr>
              <a:t>String concatenation</a:t>
            </a:r>
            <a:endParaRPr sz="1800">
              <a:solidFill>
                <a:schemeClr val="dk2"/>
              </a:solidFill>
              <a:latin typeface="Montserrat"/>
              <a:ea typeface="Montserrat"/>
              <a:cs typeface="Montserrat"/>
              <a:sym typeface="Montserrat"/>
            </a:endParaRPr>
          </a:p>
          <a:p>
            <a:pPr indent="0" lvl="0" marL="0" rtl="0" algn="r">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rPr lang="en" sz="1800">
                <a:solidFill>
                  <a:schemeClr val="dk2"/>
                </a:solidFill>
                <a:latin typeface="Montserrat"/>
                <a:ea typeface="Montserrat"/>
                <a:cs typeface="Montserrat"/>
                <a:sym typeface="Montserrat"/>
              </a:rPr>
              <a:t>versus format() method</a:t>
            </a:r>
            <a:endParaRPr sz="1800">
              <a:solidFill>
                <a:schemeClr val="dk2"/>
              </a:solidFill>
              <a:latin typeface="Montserrat"/>
              <a:ea typeface="Montserrat"/>
              <a:cs typeface="Montserrat"/>
              <a:sym typeface="Montserrat"/>
            </a:endParaRPr>
          </a:p>
          <a:p>
            <a:pPr indent="0" lvl="0" marL="0" rtl="0" algn="r">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800">
              <a:solidFill>
                <a:schemeClr val="lt2"/>
              </a:solidFill>
              <a:latin typeface="Montserrat"/>
              <a:ea typeface="Montserrat"/>
              <a:cs typeface="Montserrat"/>
              <a:sym typeface="Montserrat"/>
            </a:endParaRPr>
          </a:p>
          <a:p>
            <a:pPr indent="0" lvl="0" marL="0" rtl="0" algn="r">
              <a:spcBef>
                <a:spcPts val="0"/>
              </a:spcBef>
              <a:spcAft>
                <a:spcPts val="0"/>
              </a:spcAft>
              <a:buNone/>
            </a:pPr>
            <a:r>
              <a:rPr lang="en" sz="1800">
                <a:solidFill>
                  <a:schemeClr val="lt2"/>
                </a:solidFill>
                <a:latin typeface="Montserrat"/>
                <a:ea typeface="Montserrat"/>
                <a:cs typeface="Montserrat"/>
                <a:sym typeface="Montserrat"/>
              </a:rPr>
              <a:t>Result: </a:t>
            </a:r>
            <a:r>
              <a:rPr lang="en" sz="1800">
                <a:solidFill>
                  <a:schemeClr val="lt1"/>
                </a:solidFill>
                <a:latin typeface="Montserrat"/>
                <a:ea typeface="Montserrat"/>
                <a:cs typeface="Montserrat"/>
                <a:sym typeface="Montserrat"/>
              </a:rPr>
              <a:t>Inability to attack several input fields on site’s unsafe mode, except when creating account.</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r">
              <a:spcBef>
                <a:spcPts val="0"/>
              </a:spcBef>
              <a:spcAft>
                <a:spcPts val="0"/>
              </a:spcAft>
              <a:buNone/>
            </a:pPr>
            <a:r>
              <a:rPr lang="en"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p:txBody>
      </p:sp>
      <p:pic>
        <p:nvPicPr>
          <p:cNvPr id="647" name="Google Shape;647;p127"/>
          <p:cNvPicPr preferRelativeResize="0"/>
          <p:nvPr/>
        </p:nvPicPr>
        <p:blipFill>
          <a:blip r:embed="rId3">
            <a:alphaModFix/>
          </a:blip>
          <a:stretch>
            <a:fillRect/>
          </a:stretch>
        </p:blipFill>
        <p:spPr>
          <a:xfrm>
            <a:off x="1315338" y="2339402"/>
            <a:ext cx="7501738" cy="464700"/>
          </a:xfrm>
          <a:prstGeom prst="rect">
            <a:avLst/>
          </a:prstGeom>
          <a:noFill/>
          <a:ln>
            <a:noFill/>
          </a:ln>
        </p:spPr>
      </p:pic>
      <p:pic>
        <p:nvPicPr>
          <p:cNvPr id="648" name="Google Shape;648;p127"/>
          <p:cNvPicPr preferRelativeResize="0"/>
          <p:nvPr/>
        </p:nvPicPr>
        <p:blipFill>
          <a:blip r:embed="rId4">
            <a:alphaModFix/>
          </a:blip>
          <a:stretch>
            <a:fillRect/>
          </a:stretch>
        </p:blipFill>
        <p:spPr>
          <a:xfrm>
            <a:off x="70975" y="3270677"/>
            <a:ext cx="8839199" cy="4106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28"/>
          <p:cNvSpPr txBox="1"/>
          <p:nvPr>
            <p:ph idx="1" type="subTitle"/>
          </p:nvPr>
        </p:nvSpPr>
        <p:spPr>
          <a:xfrm>
            <a:off x="222225" y="166050"/>
            <a:ext cx="394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t>Findings and Results</a:t>
            </a:r>
            <a:endParaRPr b="1" sz="2400"/>
          </a:p>
        </p:txBody>
      </p:sp>
      <p:pic>
        <p:nvPicPr>
          <p:cNvPr id="654" name="Google Shape;654;p128"/>
          <p:cNvPicPr preferRelativeResize="0"/>
          <p:nvPr/>
        </p:nvPicPr>
        <p:blipFill>
          <a:blip r:embed="rId3">
            <a:alphaModFix/>
          </a:blip>
          <a:stretch>
            <a:fillRect/>
          </a:stretch>
        </p:blipFill>
        <p:spPr>
          <a:xfrm>
            <a:off x="5807900" y="690750"/>
            <a:ext cx="2731199" cy="1568600"/>
          </a:xfrm>
          <a:prstGeom prst="rect">
            <a:avLst/>
          </a:prstGeom>
          <a:noFill/>
          <a:ln>
            <a:noFill/>
          </a:ln>
        </p:spPr>
      </p:pic>
      <p:pic>
        <p:nvPicPr>
          <p:cNvPr id="655" name="Google Shape;655;p128"/>
          <p:cNvPicPr preferRelativeResize="0"/>
          <p:nvPr/>
        </p:nvPicPr>
        <p:blipFill>
          <a:blip r:embed="rId4">
            <a:alphaModFix/>
          </a:blip>
          <a:stretch>
            <a:fillRect/>
          </a:stretch>
        </p:blipFill>
        <p:spPr>
          <a:xfrm>
            <a:off x="222225" y="736600"/>
            <a:ext cx="2523824" cy="3569114"/>
          </a:xfrm>
          <a:prstGeom prst="rect">
            <a:avLst/>
          </a:prstGeom>
          <a:noFill/>
          <a:ln>
            <a:noFill/>
          </a:ln>
        </p:spPr>
      </p:pic>
      <p:pic>
        <p:nvPicPr>
          <p:cNvPr id="656" name="Google Shape;656;p128"/>
          <p:cNvPicPr preferRelativeResize="0"/>
          <p:nvPr/>
        </p:nvPicPr>
        <p:blipFill>
          <a:blip r:embed="rId5">
            <a:alphaModFix/>
          </a:blip>
          <a:stretch>
            <a:fillRect/>
          </a:stretch>
        </p:blipFill>
        <p:spPr>
          <a:xfrm>
            <a:off x="2921974" y="736600"/>
            <a:ext cx="2523826" cy="3510850"/>
          </a:xfrm>
          <a:prstGeom prst="rect">
            <a:avLst/>
          </a:prstGeom>
          <a:noFill/>
          <a:ln>
            <a:noFill/>
          </a:ln>
        </p:spPr>
      </p:pic>
      <p:pic>
        <p:nvPicPr>
          <p:cNvPr id="657" name="Google Shape;657;p128"/>
          <p:cNvPicPr preferRelativeResize="0"/>
          <p:nvPr/>
        </p:nvPicPr>
        <p:blipFill>
          <a:blip r:embed="rId6">
            <a:alphaModFix/>
          </a:blip>
          <a:stretch>
            <a:fillRect/>
          </a:stretch>
        </p:blipFill>
        <p:spPr>
          <a:xfrm>
            <a:off x="5807900" y="2895856"/>
            <a:ext cx="2731200" cy="1620196"/>
          </a:xfrm>
          <a:prstGeom prst="rect">
            <a:avLst/>
          </a:prstGeom>
          <a:noFill/>
          <a:ln>
            <a:noFill/>
          </a:ln>
        </p:spPr>
      </p:pic>
      <p:sp>
        <p:nvSpPr>
          <p:cNvPr id="658" name="Google Shape;658;p128"/>
          <p:cNvSpPr txBox="1"/>
          <p:nvPr/>
        </p:nvSpPr>
        <p:spPr>
          <a:xfrm>
            <a:off x="698225" y="4411575"/>
            <a:ext cx="40602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a:ea typeface="Montserrat"/>
                <a:cs typeface="Montserrat"/>
                <a:sym typeface="Montserrat"/>
              </a:rPr>
              <a:t>Example of SQL injection attacks on unsafe mode.</a:t>
            </a:r>
            <a:endParaRPr sz="1800">
              <a:solidFill>
                <a:schemeClr val="lt1"/>
              </a:solidFill>
              <a:latin typeface="Montserrat"/>
              <a:ea typeface="Montserrat"/>
              <a:cs typeface="Montserrat"/>
              <a:sym typeface="Montserrat"/>
            </a:endParaRPr>
          </a:p>
        </p:txBody>
      </p:sp>
      <p:sp>
        <p:nvSpPr>
          <p:cNvPr id="659" name="Google Shape;659;p128"/>
          <p:cNvSpPr txBox="1"/>
          <p:nvPr/>
        </p:nvSpPr>
        <p:spPr>
          <a:xfrm>
            <a:off x="5911550" y="2432100"/>
            <a:ext cx="2523900" cy="2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a:ea typeface="Montserrat"/>
                <a:cs typeface="Montserrat"/>
                <a:sym typeface="Montserrat"/>
              </a:rPr>
              <a:t>Database before</a:t>
            </a:r>
            <a:endParaRPr sz="1800">
              <a:solidFill>
                <a:schemeClr val="lt1"/>
              </a:solidFill>
              <a:latin typeface="Montserrat"/>
              <a:ea typeface="Montserrat"/>
              <a:cs typeface="Montserrat"/>
              <a:sym typeface="Montserrat"/>
            </a:endParaRPr>
          </a:p>
        </p:txBody>
      </p:sp>
      <p:sp>
        <p:nvSpPr>
          <p:cNvPr id="660" name="Google Shape;660;p128"/>
          <p:cNvSpPr txBox="1"/>
          <p:nvPr/>
        </p:nvSpPr>
        <p:spPr>
          <a:xfrm>
            <a:off x="5911550" y="4585275"/>
            <a:ext cx="2523900" cy="2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a:ea typeface="Montserrat"/>
                <a:cs typeface="Montserrat"/>
                <a:sym typeface="Montserrat"/>
              </a:rPr>
              <a:t>Database after</a:t>
            </a:r>
            <a:endParaRPr sz="1800">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 and Results</a:t>
            </a:r>
            <a:endParaRPr/>
          </a:p>
        </p:txBody>
      </p:sp>
      <p:sp>
        <p:nvSpPr>
          <p:cNvPr id="666" name="Google Shape;666;p129"/>
          <p:cNvSpPr txBox="1"/>
          <p:nvPr/>
        </p:nvSpPr>
        <p:spPr>
          <a:xfrm>
            <a:off x="628400" y="1221875"/>
            <a:ext cx="7389300" cy="30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Safe mode did not allow for SQL injection attacks in the same input fields due to the use of parameterized queries and input sanitation.</a:t>
            </a:r>
            <a:endParaRPr sz="1800">
              <a:solidFill>
                <a:schemeClr val="lt1"/>
              </a:solidFill>
              <a:latin typeface="Montserrat"/>
              <a:ea typeface="Montserrat"/>
              <a:cs typeface="Montserrat"/>
              <a:sym typeface="Montserrat"/>
            </a:endParaRPr>
          </a:p>
        </p:txBody>
      </p:sp>
      <p:pic>
        <p:nvPicPr>
          <p:cNvPr id="667" name="Google Shape;667;p129"/>
          <p:cNvPicPr preferRelativeResize="0"/>
          <p:nvPr/>
        </p:nvPicPr>
        <p:blipFill>
          <a:blip r:embed="rId3">
            <a:alphaModFix/>
          </a:blip>
          <a:stretch>
            <a:fillRect/>
          </a:stretch>
        </p:blipFill>
        <p:spPr>
          <a:xfrm>
            <a:off x="1701650" y="2139879"/>
            <a:ext cx="2032700" cy="2865283"/>
          </a:xfrm>
          <a:prstGeom prst="rect">
            <a:avLst/>
          </a:prstGeom>
          <a:noFill/>
          <a:ln>
            <a:noFill/>
          </a:ln>
        </p:spPr>
      </p:pic>
      <p:pic>
        <p:nvPicPr>
          <p:cNvPr id="668" name="Google Shape;668;p129"/>
          <p:cNvPicPr preferRelativeResize="0"/>
          <p:nvPr/>
        </p:nvPicPr>
        <p:blipFill>
          <a:blip r:embed="rId4">
            <a:alphaModFix/>
          </a:blip>
          <a:stretch>
            <a:fillRect/>
          </a:stretch>
        </p:blipFill>
        <p:spPr>
          <a:xfrm>
            <a:off x="5068671" y="2139875"/>
            <a:ext cx="1853703" cy="2865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 and Results</a:t>
            </a:r>
            <a:endParaRPr/>
          </a:p>
        </p:txBody>
      </p:sp>
      <p:sp>
        <p:nvSpPr>
          <p:cNvPr id="674" name="Google Shape;674;p130"/>
          <p:cNvSpPr txBox="1"/>
          <p:nvPr/>
        </p:nvSpPr>
        <p:spPr>
          <a:xfrm>
            <a:off x="628400" y="1221875"/>
            <a:ext cx="7389300" cy="30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However, </a:t>
            </a:r>
            <a:r>
              <a:rPr lang="en" sz="1800">
                <a:solidFill>
                  <a:schemeClr val="lt1"/>
                </a:solidFill>
                <a:latin typeface="Montserrat"/>
                <a:ea typeface="Montserrat"/>
                <a:cs typeface="Montserrat"/>
                <a:sym typeface="Montserrat"/>
              </a:rPr>
              <a:t>even with all safeguards present, the </a:t>
            </a:r>
            <a:r>
              <a:rPr lang="en" sz="1800">
                <a:solidFill>
                  <a:schemeClr val="lt1"/>
                </a:solidFill>
                <a:latin typeface="Montserrat"/>
                <a:ea typeface="Montserrat"/>
                <a:cs typeface="Montserrat"/>
                <a:sym typeface="Montserrat"/>
              </a:rPr>
              <a:t>website</a:t>
            </a:r>
            <a:r>
              <a:rPr lang="en" sz="1800">
                <a:solidFill>
                  <a:schemeClr val="lt1"/>
                </a:solidFill>
                <a:latin typeface="Montserrat"/>
                <a:ea typeface="Montserrat"/>
                <a:cs typeface="Montserrat"/>
                <a:sym typeface="Montserrat"/>
              </a:rPr>
              <a:t> was</a:t>
            </a:r>
            <a:r>
              <a:rPr lang="en" sz="1800">
                <a:solidFill>
                  <a:schemeClr val="lt1"/>
                </a:solidFill>
                <a:latin typeface="Montserrat"/>
                <a:ea typeface="Montserrat"/>
                <a:cs typeface="Montserrat"/>
                <a:sym typeface="Montserrat"/>
              </a:rPr>
              <a:t> still vulnerable to other points of attack even in safe mode.</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Used cURL and Burp Suite to aid in identifying other web vulnerabilities.</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Constructed modified HTTP GET requests.</a:t>
            </a:r>
            <a:endParaRPr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lang="en" sz="1800">
                <a:solidFill>
                  <a:schemeClr val="dk2"/>
                </a:solidFill>
                <a:latin typeface="Montserrat"/>
                <a:ea typeface="Montserrat"/>
                <a:cs typeface="Montserrat"/>
                <a:sym typeface="Montserrat"/>
              </a:rPr>
              <a:t>Session Hijacking: </a:t>
            </a:r>
            <a:r>
              <a:rPr lang="en" sz="1800">
                <a:solidFill>
                  <a:schemeClr val="lt1"/>
                </a:solidFill>
                <a:latin typeface="Montserrat"/>
                <a:ea typeface="Montserrat"/>
                <a:cs typeface="Montserrat"/>
                <a:sym typeface="Montserrat"/>
              </a:rPr>
              <a:t>cookies are available un</a:t>
            </a:r>
            <a:r>
              <a:rPr lang="en" sz="1800">
                <a:solidFill>
                  <a:schemeClr val="lt1"/>
                </a:solidFill>
                <a:latin typeface="Montserrat"/>
                <a:ea typeface="Montserrat"/>
                <a:cs typeface="Montserrat"/>
                <a:sym typeface="Montserrat"/>
              </a:rPr>
              <a:t>encrypted</a:t>
            </a:r>
            <a:r>
              <a:rPr lang="en" sz="1800">
                <a:solidFill>
                  <a:schemeClr val="lt1"/>
                </a:solidFill>
                <a:latin typeface="Montserrat"/>
                <a:ea typeface="Montserrat"/>
                <a:cs typeface="Montserrat"/>
                <a:sym typeface="Montserrat"/>
              </a:rPr>
              <a:t> via HTTP request proxy interception.</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p:txBody>
      </p:sp>
      <p:pic>
        <p:nvPicPr>
          <p:cNvPr id="675" name="Google Shape;675;p130"/>
          <p:cNvPicPr preferRelativeResize="0"/>
          <p:nvPr/>
        </p:nvPicPr>
        <p:blipFill rotWithShape="1">
          <a:blip r:embed="rId3">
            <a:alphaModFix/>
          </a:blip>
          <a:srcRect b="3718" l="445" r="455" t="73907"/>
          <a:stretch/>
        </p:blipFill>
        <p:spPr>
          <a:xfrm>
            <a:off x="150775" y="3846675"/>
            <a:ext cx="8842449" cy="1015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31"/>
          <p:cNvSpPr txBox="1"/>
          <p:nvPr>
            <p:ph type="title"/>
          </p:nvPr>
        </p:nvSpPr>
        <p:spPr>
          <a:xfrm>
            <a:off x="938500" y="445025"/>
            <a:ext cx="39375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 and Results</a:t>
            </a:r>
            <a:endParaRPr/>
          </a:p>
        </p:txBody>
      </p:sp>
      <p:pic>
        <p:nvPicPr>
          <p:cNvPr id="681" name="Google Shape;681;p131"/>
          <p:cNvPicPr preferRelativeResize="0"/>
          <p:nvPr/>
        </p:nvPicPr>
        <p:blipFill>
          <a:blip r:embed="rId3">
            <a:alphaModFix/>
          </a:blip>
          <a:stretch>
            <a:fillRect/>
          </a:stretch>
        </p:blipFill>
        <p:spPr>
          <a:xfrm>
            <a:off x="1607026" y="1839850"/>
            <a:ext cx="5711350" cy="3162900"/>
          </a:xfrm>
          <a:prstGeom prst="rect">
            <a:avLst/>
          </a:prstGeom>
          <a:noFill/>
          <a:ln>
            <a:noFill/>
          </a:ln>
        </p:spPr>
      </p:pic>
      <p:sp>
        <p:nvSpPr>
          <p:cNvPr id="682" name="Google Shape;682;p131"/>
          <p:cNvSpPr txBox="1"/>
          <p:nvPr/>
        </p:nvSpPr>
        <p:spPr>
          <a:xfrm>
            <a:off x="930950" y="1117150"/>
            <a:ext cx="7063500" cy="5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Plain text input fields may lead to leakage of sensitive information, including credentials.</a:t>
            </a:r>
            <a:endParaRPr sz="18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3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Montserrat"/>
                <a:ea typeface="Montserrat"/>
                <a:cs typeface="Montserrat"/>
                <a:sym typeface="Montserrat"/>
              </a:rPr>
              <a:t>Findings and Results</a:t>
            </a:r>
            <a:endParaRPr sz="17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688" name="Google Shape;688;p132"/>
          <p:cNvSpPr txBox="1"/>
          <p:nvPr/>
        </p:nvSpPr>
        <p:spPr>
          <a:xfrm>
            <a:off x="674950" y="1035675"/>
            <a:ext cx="7540800" cy="7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Access account without credentials by utilizing user’s session cookie.</a:t>
            </a:r>
            <a:endParaRPr sz="1600">
              <a:solidFill>
                <a:schemeClr val="dk2"/>
              </a:solidFill>
              <a:latin typeface="Montserrat"/>
              <a:ea typeface="Montserrat"/>
              <a:cs typeface="Montserrat"/>
              <a:sym typeface="Montserrat"/>
            </a:endParaRPr>
          </a:p>
        </p:txBody>
      </p:sp>
      <p:pic>
        <p:nvPicPr>
          <p:cNvPr id="689" name="Google Shape;689;p132"/>
          <p:cNvPicPr preferRelativeResize="0"/>
          <p:nvPr/>
        </p:nvPicPr>
        <p:blipFill>
          <a:blip r:embed="rId3">
            <a:alphaModFix/>
          </a:blip>
          <a:stretch>
            <a:fillRect/>
          </a:stretch>
        </p:blipFill>
        <p:spPr>
          <a:xfrm>
            <a:off x="628375" y="1488075"/>
            <a:ext cx="6504973" cy="2049525"/>
          </a:xfrm>
          <a:prstGeom prst="rect">
            <a:avLst/>
          </a:prstGeom>
          <a:noFill/>
          <a:ln>
            <a:noFill/>
          </a:ln>
        </p:spPr>
      </p:pic>
      <p:pic>
        <p:nvPicPr>
          <p:cNvPr id="690" name="Google Shape;690;p132"/>
          <p:cNvPicPr preferRelativeResize="0"/>
          <p:nvPr/>
        </p:nvPicPr>
        <p:blipFill>
          <a:blip r:embed="rId4">
            <a:alphaModFix/>
          </a:blip>
          <a:stretch>
            <a:fillRect/>
          </a:stretch>
        </p:blipFill>
        <p:spPr>
          <a:xfrm>
            <a:off x="3885400" y="3307125"/>
            <a:ext cx="4120875" cy="164098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33"/>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website currently protects against SQL Injection, however, it still has many vulnerabilities:</a:t>
            </a:r>
            <a:endParaRPr/>
          </a:p>
        </p:txBody>
      </p:sp>
      <p:sp>
        <p:nvSpPr>
          <p:cNvPr id="696" name="Google Shape;696;p133"/>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a:t>Man in the middle attacks</a:t>
            </a:r>
            <a:endParaRPr/>
          </a:p>
          <a:p>
            <a:pPr indent="-317500" lvl="0" marL="457200" rtl="0" algn="l">
              <a:spcBef>
                <a:spcPts val="1000"/>
              </a:spcBef>
              <a:spcAft>
                <a:spcPts val="0"/>
              </a:spcAft>
              <a:buSzPts val="1400"/>
              <a:buChar char="●"/>
            </a:pPr>
            <a:r>
              <a:rPr lang="en"/>
              <a:t>Packets, POSTs, and requests can be observed</a:t>
            </a:r>
            <a:endParaRPr/>
          </a:p>
          <a:p>
            <a:pPr indent="-317500" lvl="0" marL="457200" rtl="0" algn="l">
              <a:spcBef>
                <a:spcPts val="1000"/>
              </a:spcBef>
              <a:spcAft>
                <a:spcPts val="0"/>
              </a:spcAft>
              <a:buSzPts val="1400"/>
              <a:buChar char="●"/>
            </a:pPr>
            <a:r>
              <a:rPr lang="en"/>
              <a:t>Submission fields are sent in plain text</a:t>
            </a:r>
            <a:endParaRPr/>
          </a:p>
          <a:p>
            <a:pPr indent="-317500" lvl="0" marL="457200" rtl="0" algn="l">
              <a:spcBef>
                <a:spcPts val="1000"/>
              </a:spcBef>
              <a:spcAft>
                <a:spcPts val="1000"/>
              </a:spcAft>
              <a:buSzPts val="1400"/>
              <a:buChar char="●"/>
            </a:pPr>
            <a:r>
              <a:rPr lang="en"/>
              <a:t>Users can log in as a different user via cookie information</a:t>
            </a:r>
            <a:endParaRPr/>
          </a:p>
        </p:txBody>
      </p:sp>
      <p:sp>
        <p:nvSpPr>
          <p:cNvPr id="697" name="Google Shape;697;p133"/>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Works</a:t>
            </a:r>
            <a:endParaRPr/>
          </a:p>
        </p:txBody>
      </p:sp>
      <p:sp>
        <p:nvSpPr>
          <p:cNvPr id="703" name="Google Shape;703;p134"/>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Enhanced Security Measures</a:t>
            </a:r>
            <a:endParaRPr/>
          </a:p>
          <a:p>
            <a:pPr indent="-317500" lvl="1" marL="914400" rtl="0" algn="l">
              <a:spcBef>
                <a:spcPts val="0"/>
              </a:spcBef>
              <a:spcAft>
                <a:spcPts val="0"/>
              </a:spcAft>
              <a:buSzPts val="1400"/>
              <a:buChar char="○"/>
            </a:pPr>
            <a:r>
              <a:rPr lang="en"/>
              <a:t>Enable HTTPS encryption</a:t>
            </a:r>
            <a:endParaRPr/>
          </a:p>
          <a:p>
            <a:pPr indent="-317500" lvl="0" marL="457200" rtl="0" algn="l">
              <a:spcBef>
                <a:spcPts val="0"/>
              </a:spcBef>
              <a:spcAft>
                <a:spcPts val="0"/>
              </a:spcAft>
              <a:buSzPts val="1400"/>
              <a:buChar char="●"/>
            </a:pPr>
            <a:r>
              <a:rPr lang="en"/>
              <a:t>Securing User Authentication</a:t>
            </a:r>
            <a:endParaRPr/>
          </a:p>
          <a:p>
            <a:pPr indent="-317500" lvl="1" marL="914400" rtl="0" algn="l">
              <a:spcBef>
                <a:spcPts val="0"/>
              </a:spcBef>
              <a:spcAft>
                <a:spcPts val="0"/>
              </a:spcAft>
              <a:buSzPts val="1400"/>
              <a:buChar char="○"/>
            </a:pPr>
            <a:r>
              <a:rPr lang="en"/>
              <a:t>Password policies</a:t>
            </a:r>
            <a:endParaRPr/>
          </a:p>
          <a:p>
            <a:pPr indent="-317500" lvl="1" marL="914400" rtl="0" algn="l">
              <a:spcBef>
                <a:spcPts val="0"/>
              </a:spcBef>
              <a:spcAft>
                <a:spcPts val="0"/>
              </a:spcAft>
              <a:buSzPts val="1400"/>
              <a:buChar char="○"/>
            </a:pPr>
            <a:r>
              <a:rPr lang="en"/>
              <a:t>Multi-factor authentication</a:t>
            </a:r>
            <a:endParaRPr/>
          </a:p>
          <a:p>
            <a:pPr indent="-317500" lvl="0" marL="457200" rtl="0" algn="l">
              <a:spcBef>
                <a:spcPts val="0"/>
              </a:spcBef>
              <a:spcAft>
                <a:spcPts val="0"/>
              </a:spcAft>
              <a:buSzPts val="1400"/>
              <a:buChar char="●"/>
            </a:pPr>
            <a:r>
              <a:rPr lang="en"/>
              <a:t>Protecting Session Management</a:t>
            </a:r>
            <a:endParaRPr/>
          </a:p>
          <a:p>
            <a:pPr indent="-317500" lvl="1" marL="914400" rtl="0" algn="l">
              <a:spcBef>
                <a:spcPts val="0"/>
              </a:spcBef>
              <a:spcAft>
                <a:spcPts val="0"/>
              </a:spcAft>
              <a:buSzPts val="1400"/>
              <a:buChar char="○"/>
            </a:pPr>
            <a:r>
              <a:rPr lang="en"/>
              <a:t>Session timeouts</a:t>
            </a:r>
            <a:endParaRPr/>
          </a:p>
        </p:txBody>
      </p:sp>
      <p:sp>
        <p:nvSpPr>
          <p:cNvPr id="704" name="Google Shape;704;p134"/>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Transport Layer Security</a:t>
            </a:r>
            <a:endParaRPr/>
          </a:p>
          <a:p>
            <a:pPr indent="-317500" lvl="1" marL="914400" rtl="0" algn="l">
              <a:spcBef>
                <a:spcPts val="0"/>
              </a:spcBef>
              <a:spcAft>
                <a:spcPts val="0"/>
              </a:spcAft>
              <a:buSzPts val="1400"/>
              <a:buChar char="○"/>
            </a:pPr>
            <a:r>
              <a:rPr lang="en"/>
              <a:t>Protects against eavesdropping</a:t>
            </a:r>
            <a:endParaRPr/>
          </a:p>
          <a:p>
            <a:pPr indent="-317500" lvl="0" marL="457200" rtl="0" algn="l">
              <a:spcBef>
                <a:spcPts val="0"/>
              </a:spcBef>
              <a:spcAft>
                <a:spcPts val="0"/>
              </a:spcAft>
              <a:buSzPts val="1400"/>
              <a:buChar char="●"/>
            </a:pPr>
            <a:r>
              <a:rPr lang="en"/>
              <a:t>Enforcing Secure Cookies</a:t>
            </a:r>
            <a:endParaRPr/>
          </a:p>
          <a:p>
            <a:pPr indent="-317500" lvl="1" marL="914400" rtl="0" algn="l">
              <a:spcBef>
                <a:spcPts val="0"/>
              </a:spcBef>
              <a:spcAft>
                <a:spcPts val="0"/>
              </a:spcAft>
              <a:buSzPts val="1400"/>
              <a:buChar char="○"/>
            </a:pPr>
            <a:r>
              <a:rPr lang="en"/>
              <a:t>Reduces the risk of XSS attacks</a:t>
            </a:r>
            <a:endParaRPr/>
          </a:p>
          <a:p>
            <a:pPr indent="-317500" lvl="0" marL="457200" rtl="0" algn="l">
              <a:spcBef>
                <a:spcPts val="0"/>
              </a:spcBef>
              <a:spcAft>
                <a:spcPts val="0"/>
              </a:spcAft>
              <a:buSzPts val="1400"/>
              <a:buChar char="●"/>
            </a:pPr>
            <a:r>
              <a:rPr lang="en"/>
              <a:t>Cross-Site Forgery Protection</a:t>
            </a:r>
            <a:endParaRPr/>
          </a:p>
          <a:p>
            <a:pPr indent="-317500" lvl="1" marL="914400" rtl="0" algn="l">
              <a:spcBef>
                <a:spcPts val="0"/>
              </a:spcBef>
              <a:spcAft>
                <a:spcPts val="0"/>
              </a:spcAft>
              <a:buSzPts val="1400"/>
              <a:buChar char="○"/>
            </a:pPr>
            <a:r>
              <a:rPr lang="en"/>
              <a:t>Prevents unauthorized actions initiated by forged requests.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0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469" name="Google Shape;469;p108"/>
          <p:cNvSpPr txBox="1"/>
          <p:nvPr>
            <p:ph idx="1" type="body"/>
          </p:nvPr>
        </p:nvSpPr>
        <p:spPr>
          <a:xfrm>
            <a:off x="938500" y="1291175"/>
            <a:ext cx="51576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SQL Injection poses a persistent threat, exploiting vulnerabilities in database systems to access sensitive data.</a:t>
            </a:r>
            <a:endParaRPr sz="1800"/>
          </a:p>
          <a:p>
            <a:pPr indent="0" lvl="0" marL="0" rtl="0" algn="l">
              <a:spcBef>
                <a:spcPts val="1600"/>
              </a:spcBef>
              <a:spcAft>
                <a:spcPts val="1600"/>
              </a:spcAft>
              <a:buNone/>
            </a:pPr>
            <a:r>
              <a:rPr lang="en" sz="1800"/>
              <a:t>Organizations heavily relying on databases continue to face significant risks ranging from data leaks to system failures. This amplifies the need for a continued effort to improve and create robust cybersecurity measures.</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Montserrat"/>
                <a:ea typeface="Montserrat"/>
                <a:cs typeface="Montserrat"/>
                <a:sym typeface="Montserrat"/>
              </a:rPr>
              <a:t>Group Members:</a:t>
            </a:r>
            <a:endParaRPr b="1">
              <a:solidFill>
                <a:schemeClr val="lt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lt2"/>
                </a:solidFill>
                <a:latin typeface="Montserrat"/>
                <a:ea typeface="Montserrat"/>
                <a:cs typeface="Montserrat"/>
                <a:sym typeface="Montserrat"/>
              </a:rPr>
              <a:t>Contributions to Final Presentation</a:t>
            </a:r>
            <a:endParaRPr sz="17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710" name="Google Shape;710;p135"/>
          <p:cNvSpPr txBox="1"/>
          <p:nvPr>
            <p:ph idx="1" type="body"/>
          </p:nvPr>
        </p:nvSpPr>
        <p:spPr>
          <a:xfrm>
            <a:off x="938500" y="1386425"/>
            <a:ext cx="3186900" cy="276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t>Ester Aguilera -</a:t>
            </a:r>
            <a:r>
              <a:rPr lang="en" sz="1800">
                <a:solidFill>
                  <a:schemeClr val="dk2"/>
                </a:solidFill>
              </a:rPr>
              <a:t> slides on Motivation and Search Functionality</a:t>
            </a:r>
            <a:endParaRPr sz="1800"/>
          </a:p>
          <a:p>
            <a:pPr indent="-342900" lvl="0" marL="457200" rtl="0" algn="l">
              <a:spcBef>
                <a:spcPts val="0"/>
              </a:spcBef>
              <a:spcAft>
                <a:spcPts val="0"/>
              </a:spcAft>
              <a:buClr>
                <a:schemeClr val="lt1"/>
              </a:buClr>
              <a:buSzPts val="1800"/>
              <a:buChar char="●"/>
            </a:pPr>
            <a:r>
              <a:rPr lang="en" sz="1800"/>
              <a:t>Jingru Dou - </a:t>
            </a:r>
            <a:r>
              <a:rPr lang="en" sz="1800">
                <a:solidFill>
                  <a:schemeClr val="dk2"/>
                </a:solidFill>
              </a:rPr>
              <a:t>Contribution slides</a:t>
            </a:r>
            <a:endParaRPr sz="1800"/>
          </a:p>
          <a:p>
            <a:pPr indent="-342900" lvl="0" marL="457200" rtl="0" algn="l">
              <a:spcBef>
                <a:spcPts val="0"/>
              </a:spcBef>
              <a:spcAft>
                <a:spcPts val="0"/>
              </a:spcAft>
              <a:buClr>
                <a:schemeClr val="lt1"/>
              </a:buClr>
              <a:buSzPts val="1800"/>
              <a:buChar char="●"/>
            </a:pPr>
            <a:r>
              <a:rPr lang="en" sz="1800"/>
              <a:t>Kelsey Knowlson - </a:t>
            </a:r>
            <a:r>
              <a:rPr lang="en" sz="1800">
                <a:solidFill>
                  <a:schemeClr val="dk2"/>
                </a:solidFill>
              </a:rPr>
              <a:t>Problem statement and safe mode slides</a:t>
            </a:r>
            <a:endParaRPr sz="1800">
              <a:solidFill>
                <a:schemeClr val="dk2"/>
              </a:solidFill>
            </a:endParaRPr>
          </a:p>
          <a:p>
            <a:pPr indent="-342900" lvl="0" marL="457200" rtl="0" algn="l">
              <a:spcBef>
                <a:spcPts val="0"/>
              </a:spcBef>
              <a:spcAft>
                <a:spcPts val="0"/>
              </a:spcAft>
              <a:buClr>
                <a:schemeClr val="lt1"/>
              </a:buClr>
              <a:buSzPts val="1800"/>
              <a:buChar char="●"/>
            </a:pPr>
            <a:r>
              <a:rPr lang="en" sz="1800"/>
              <a:t>Victoria Lien - </a:t>
            </a:r>
            <a:r>
              <a:rPr lang="en" sz="1800">
                <a:solidFill>
                  <a:schemeClr val="dk2"/>
                </a:solidFill>
              </a:rPr>
              <a:t>Findings and results slides</a:t>
            </a:r>
            <a:endParaRPr>
              <a:solidFill>
                <a:schemeClr val="dk2"/>
              </a:solidFill>
            </a:endParaRPr>
          </a:p>
        </p:txBody>
      </p:sp>
      <p:sp>
        <p:nvSpPr>
          <p:cNvPr id="711" name="Google Shape;711;p135"/>
          <p:cNvSpPr txBox="1"/>
          <p:nvPr>
            <p:ph idx="2" type="body"/>
          </p:nvPr>
        </p:nvSpPr>
        <p:spPr>
          <a:xfrm>
            <a:off x="5037525" y="1310175"/>
            <a:ext cx="3186900" cy="276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t>Bryce Palmer - </a:t>
            </a:r>
            <a:r>
              <a:rPr lang="en" sz="1800">
                <a:solidFill>
                  <a:schemeClr val="dk2"/>
                </a:solidFill>
              </a:rPr>
              <a:t>Findings and results slides</a:t>
            </a:r>
            <a:endParaRPr sz="1800">
              <a:solidFill>
                <a:schemeClr val="dk2"/>
              </a:solidFill>
            </a:endParaRPr>
          </a:p>
          <a:p>
            <a:pPr indent="-342900" lvl="0" marL="457200" rtl="0" algn="l">
              <a:spcBef>
                <a:spcPts val="0"/>
              </a:spcBef>
              <a:spcAft>
                <a:spcPts val="0"/>
              </a:spcAft>
              <a:buClr>
                <a:schemeClr val="lt1"/>
              </a:buClr>
              <a:buSzPts val="1800"/>
              <a:buChar char="●"/>
            </a:pPr>
            <a:r>
              <a:rPr lang="en" sz="1800"/>
              <a:t>Emely Seheon - </a:t>
            </a:r>
            <a:r>
              <a:rPr lang="en" sz="1800">
                <a:solidFill>
                  <a:schemeClr val="dk2"/>
                </a:solidFill>
              </a:rPr>
              <a:t>Purchase Button Functionality and Future Works slides</a:t>
            </a:r>
            <a:endParaRPr sz="1800">
              <a:solidFill>
                <a:schemeClr val="dk2"/>
              </a:solidFill>
            </a:endParaRPr>
          </a:p>
          <a:p>
            <a:pPr indent="-342900" lvl="0" marL="457200" rtl="0" algn="l">
              <a:spcBef>
                <a:spcPts val="0"/>
              </a:spcBef>
              <a:spcAft>
                <a:spcPts val="0"/>
              </a:spcAft>
              <a:buClr>
                <a:schemeClr val="lt1"/>
              </a:buClr>
              <a:buSzPts val="1800"/>
              <a:buChar char="●"/>
            </a:pPr>
            <a:r>
              <a:rPr lang="en" sz="1800"/>
              <a:t>Lasair Servilla - </a:t>
            </a:r>
            <a:r>
              <a:rPr lang="en" sz="1800">
                <a:solidFill>
                  <a:schemeClr val="dk2"/>
                </a:solidFill>
              </a:rPr>
              <a:t>Methodology introduction, walkthrough, and behind the scenes slides</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cxnSp>
        <p:nvCxnSpPr>
          <p:cNvPr id="716" name="Google Shape;716;p136"/>
          <p:cNvCxnSpPr/>
          <p:nvPr/>
        </p:nvCxnSpPr>
        <p:spPr>
          <a:xfrm>
            <a:off x="3190500" y="3203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17" name="Google Shape;717;p136"/>
          <p:cNvSpPr txBox="1"/>
          <p:nvPr/>
        </p:nvSpPr>
        <p:spPr>
          <a:xfrm>
            <a:off x="3253800" y="2109000"/>
            <a:ext cx="2636400" cy="9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1"/>
                </a:solidFill>
                <a:latin typeface="Montserrat"/>
                <a:ea typeface="Montserrat"/>
                <a:cs typeface="Montserrat"/>
                <a:sym typeface="Montserrat"/>
              </a:rPr>
              <a:t>Questions</a:t>
            </a:r>
            <a:endParaRPr b="1" sz="3000">
              <a:solidFill>
                <a:schemeClr val="accen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09"/>
          <p:cNvSpPr txBox="1"/>
          <p:nvPr>
            <p:ph idx="1" type="subTitle"/>
          </p:nvPr>
        </p:nvSpPr>
        <p:spPr>
          <a:xfrm>
            <a:off x="4454775" y="1213150"/>
            <a:ext cx="19782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Montserrat ExtraBold"/>
                <a:ea typeface="Montserrat ExtraBold"/>
                <a:cs typeface="Montserrat ExtraBold"/>
                <a:sym typeface="Montserrat ExtraBold"/>
              </a:rPr>
              <a:t>Motivation</a:t>
            </a:r>
            <a:endParaRPr b="1" sz="2400"/>
          </a:p>
        </p:txBody>
      </p:sp>
      <p:sp>
        <p:nvSpPr>
          <p:cNvPr id="475" name="Google Shape;475;p109"/>
          <p:cNvSpPr txBox="1"/>
          <p:nvPr>
            <p:ph idx="4294967295" type="body"/>
          </p:nvPr>
        </p:nvSpPr>
        <p:spPr>
          <a:xfrm>
            <a:off x="4454775" y="1906625"/>
            <a:ext cx="3392400" cy="250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lt1"/>
                </a:solidFill>
              </a:rPr>
              <a:t>This project aims to enhance cybersecurity in database environments through input validation and understanding of SQL injection vulnerabilities.</a:t>
            </a:r>
            <a:endParaRPr sz="1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1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Contributions</a:t>
            </a:r>
            <a:endParaRPr/>
          </a:p>
        </p:txBody>
      </p:sp>
      <p:sp>
        <p:nvSpPr>
          <p:cNvPr id="481" name="Google Shape;481;p110"/>
          <p:cNvSpPr txBox="1"/>
          <p:nvPr>
            <p:ph idx="1" type="body"/>
          </p:nvPr>
        </p:nvSpPr>
        <p:spPr>
          <a:xfrm>
            <a:off x="938500" y="1451875"/>
            <a:ext cx="4946400" cy="28296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rgbClr val="ECECEC"/>
                </a:solidFill>
                <a:latin typeface="Roboto"/>
                <a:ea typeface="Roboto"/>
                <a:cs typeface="Roboto"/>
                <a:sym typeface="Roboto"/>
              </a:rPr>
              <a:t>In our exploration of SQL injection protection, we are delving into a pivotal aspect of database security. SQL, as a widely employed database management system, is susceptible to SQL injection attacks, posing significant risks to data integrity and system security.</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1500"/>
              </a:spcAft>
              <a:buNone/>
            </a:pPr>
            <a:r>
              <a:rPr lang="en" sz="1200">
                <a:solidFill>
                  <a:srgbClr val="ECECEC"/>
                </a:solidFill>
                <a:latin typeface="Roboto"/>
                <a:ea typeface="Roboto"/>
                <a:cs typeface="Roboto"/>
                <a:sym typeface="Roboto"/>
              </a:rPr>
              <a:t>Our objective is to pioneer innovative strategies aimed at fortifying code against SQL injection vulnerabilities. By meticulously testing and refining these techniques, we aim to establish robust safeguards that withstand malicious attempts to compromise data integrity and system functionality.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11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Contributions …</a:t>
            </a:r>
            <a:endParaRPr/>
          </a:p>
        </p:txBody>
      </p:sp>
      <p:sp>
        <p:nvSpPr>
          <p:cNvPr id="487" name="Google Shape;487;p111"/>
          <p:cNvSpPr txBox="1"/>
          <p:nvPr>
            <p:ph idx="1" type="body"/>
          </p:nvPr>
        </p:nvSpPr>
        <p:spPr>
          <a:xfrm>
            <a:off x="938500" y="1386425"/>
            <a:ext cx="4946400" cy="30339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rgbClr val="ECECEC"/>
                </a:solidFill>
                <a:latin typeface="Roboto"/>
                <a:ea typeface="Roboto"/>
                <a:cs typeface="Roboto"/>
                <a:sym typeface="Roboto"/>
              </a:rPr>
              <a:t>Through rigorous experimentation and analysis, we are uncovering insights into the various tactics employed by malicious actors to circumvent security measures. By understanding these attack vectors, we can proactively develop countermeasures to bolster the resilience of database systems against potential threats.</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ECECEC"/>
                </a:solidFill>
                <a:latin typeface="Roboto"/>
                <a:ea typeface="Roboto"/>
                <a:cs typeface="Roboto"/>
                <a:sym typeface="Roboto"/>
              </a:rPr>
              <a:t>Our contributions extend beyond mere theoretical advancements; we are committed to delivering practical solutions that empower organizations to mitigate the risks associated with SQL injection attacks effectively. By disseminating our findings and recommendations, we aim to foster a culture of enhanced database security and resilience within the broader technological landscape.</a:t>
            </a:r>
            <a:endParaRPr sz="1200">
              <a:solidFill>
                <a:srgbClr val="ECECEC"/>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1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493" name="Google Shape;493;p112"/>
          <p:cNvSpPr txBox="1"/>
          <p:nvPr>
            <p:ph idx="1" type="body"/>
          </p:nvPr>
        </p:nvSpPr>
        <p:spPr>
          <a:xfrm>
            <a:off x="938500" y="1589700"/>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out SQL injections poses some legal </a:t>
            </a:r>
            <a:r>
              <a:rPr lang="en"/>
              <a:t>implications, meaning we can’t just attack any site we feel like. </a:t>
            </a:r>
            <a:endParaRPr/>
          </a:p>
          <a:p>
            <a:pPr indent="0" lvl="0" marL="0" rtl="0" algn="l">
              <a:spcBef>
                <a:spcPts val="1600"/>
              </a:spcBef>
              <a:spcAft>
                <a:spcPts val="1600"/>
              </a:spcAft>
              <a:buNone/>
            </a:pPr>
            <a:r>
              <a:rPr lang="en"/>
              <a:t>To get around this we developed our own website that we could use as an attack surface.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1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499" name="Google Shape;499;p113"/>
          <p:cNvSpPr txBox="1"/>
          <p:nvPr>
            <p:ph idx="1" type="body"/>
          </p:nvPr>
        </p:nvSpPr>
        <p:spPr>
          <a:xfrm>
            <a:off x="938500" y="1453525"/>
            <a:ext cx="6388500" cy="16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front-end, the search bar allows users to input their search query and submit via HTML form.</a:t>
            </a:r>
            <a:endParaRPr/>
          </a:p>
          <a:p>
            <a:pPr indent="0" lvl="0" marL="0" rtl="0" algn="l">
              <a:spcBef>
                <a:spcPts val="1600"/>
              </a:spcBef>
              <a:spcAft>
                <a:spcPts val="1600"/>
              </a:spcAft>
              <a:buNone/>
            </a:pPr>
            <a:r>
              <a:rPr lang="en"/>
              <a:t>The back-end, managed by Flask, validates and sanitizes the query, executes a SELECT query to retrieve matching tickets from the database, and displays any relevant error messages if necessary.</a:t>
            </a:r>
            <a:endParaRPr/>
          </a:p>
        </p:txBody>
      </p:sp>
      <p:sp>
        <p:nvSpPr>
          <p:cNvPr id="500" name="Google Shape;500;p113"/>
          <p:cNvSpPr txBox="1"/>
          <p:nvPr/>
        </p:nvSpPr>
        <p:spPr>
          <a:xfrm>
            <a:off x="938500" y="902800"/>
            <a:ext cx="44034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Montserrat"/>
                <a:ea typeface="Montserrat"/>
                <a:cs typeface="Montserrat"/>
                <a:sym typeface="Montserrat"/>
              </a:rPr>
              <a:t>Search Functionality: Search Bar</a:t>
            </a:r>
            <a:endParaRPr sz="1700">
              <a:solidFill>
                <a:schemeClr val="lt2"/>
              </a:solidFill>
              <a:latin typeface="Montserrat"/>
              <a:ea typeface="Montserrat"/>
              <a:cs typeface="Montserrat"/>
              <a:sym typeface="Montserrat"/>
            </a:endParaRPr>
          </a:p>
        </p:txBody>
      </p:sp>
      <p:pic>
        <p:nvPicPr>
          <p:cNvPr id="501" name="Google Shape;501;p113"/>
          <p:cNvPicPr preferRelativeResize="0"/>
          <p:nvPr/>
        </p:nvPicPr>
        <p:blipFill>
          <a:blip r:embed="rId3">
            <a:alphaModFix/>
          </a:blip>
          <a:stretch>
            <a:fillRect/>
          </a:stretch>
        </p:blipFill>
        <p:spPr>
          <a:xfrm>
            <a:off x="938500" y="3124225"/>
            <a:ext cx="5897524" cy="1411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1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07" name="Google Shape;507;p114"/>
          <p:cNvSpPr txBox="1"/>
          <p:nvPr>
            <p:ph idx="1" type="body"/>
          </p:nvPr>
        </p:nvSpPr>
        <p:spPr>
          <a:xfrm>
            <a:off x="938500" y="1465150"/>
            <a:ext cx="4946400" cy="17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Displayed on the front-end, the search results table features a user-friendly design with pagination controls.</a:t>
            </a:r>
            <a:endParaRPr/>
          </a:p>
          <a:p>
            <a:pPr indent="0" lvl="0" marL="0" rtl="0" algn="l">
              <a:spcBef>
                <a:spcPts val="1600"/>
              </a:spcBef>
              <a:spcAft>
                <a:spcPts val="1600"/>
              </a:spcAft>
              <a:buNone/>
            </a:pPr>
            <a:r>
              <a:rPr lang="en"/>
              <a:t>Utilizing JavaScript, the table dynamically loads and displays results, creating a responsive and intuitive user experience.</a:t>
            </a:r>
            <a:endParaRPr/>
          </a:p>
        </p:txBody>
      </p:sp>
      <p:sp>
        <p:nvSpPr>
          <p:cNvPr id="508" name="Google Shape;508;p114"/>
          <p:cNvSpPr txBox="1"/>
          <p:nvPr/>
        </p:nvSpPr>
        <p:spPr>
          <a:xfrm>
            <a:off x="938500" y="902800"/>
            <a:ext cx="44034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Montserrat"/>
                <a:ea typeface="Montserrat"/>
                <a:cs typeface="Montserrat"/>
                <a:sym typeface="Montserrat"/>
              </a:rPr>
              <a:t>Search Functionality: Search Results</a:t>
            </a:r>
            <a:endParaRPr sz="1700">
              <a:solidFill>
                <a:schemeClr val="lt2"/>
              </a:solidFill>
              <a:latin typeface="Montserrat"/>
              <a:ea typeface="Montserrat"/>
              <a:cs typeface="Montserrat"/>
              <a:sym typeface="Montserrat"/>
            </a:endParaRPr>
          </a:p>
        </p:txBody>
      </p:sp>
      <p:pic>
        <p:nvPicPr>
          <p:cNvPr id="509" name="Google Shape;509;p114"/>
          <p:cNvPicPr preferRelativeResize="0"/>
          <p:nvPr/>
        </p:nvPicPr>
        <p:blipFill>
          <a:blip r:embed="rId3">
            <a:alphaModFix/>
          </a:blip>
          <a:stretch>
            <a:fillRect/>
          </a:stretch>
        </p:blipFill>
        <p:spPr>
          <a:xfrm>
            <a:off x="987650" y="3245950"/>
            <a:ext cx="4712673" cy="1359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